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99" r:id="rId2"/>
    <p:sldId id="304" r:id="rId3"/>
    <p:sldId id="300" r:id="rId4"/>
    <p:sldId id="301" r:id="rId5"/>
    <p:sldId id="302" r:id="rId6"/>
    <p:sldId id="303" r:id="rId7"/>
    <p:sldId id="292" r:id="rId8"/>
    <p:sldId id="265" r:id="rId9"/>
    <p:sldId id="264" r:id="rId10"/>
    <p:sldId id="257" r:id="rId11"/>
    <p:sldId id="258" r:id="rId12"/>
    <p:sldId id="259" r:id="rId13"/>
    <p:sldId id="260" r:id="rId14"/>
    <p:sldId id="261" r:id="rId15"/>
    <p:sldId id="262" r:id="rId16"/>
    <p:sldId id="287" r:id="rId17"/>
    <p:sldId id="288" r:id="rId18"/>
    <p:sldId id="289" r:id="rId19"/>
    <p:sldId id="290" r:id="rId20"/>
  </p:sldIdLst>
  <p:sldSz cx="9144000" cy="6858000" type="screen4x3"/>
  <p:notesSz cx="6858000" cy="9144000"/>
  <p:defaultTextStyle>
    <a:defPPr>
      <a:defRPr lang="en-US"/>
    </a:defPPr>
    <a:lvl1pPr algn="l" rtl="0" fontAlgn="base">
      <a:spcBef>
        <a:spcPct val="0"/>
      </a:spcBef>
      <a:spcAft>
        <a:spcPct val="0"/>
      </a:spcAft>
      <a:defRPr sz="3200" kern="1200">
        <a:solidFill>
          <a:schemeClr val="tx2"/>
        </a:solidFill>
        <a:latin typeface="Comic Sans MS" pitchFamily="66" charset="0"/>
        <a:ea typeface="+mn-ea"/>
        <a:cs typeface="+mn-cs"/>
      </a:defRPr>
    </a:lvl1pPr>
    <a:lvl2pPr marL="457200" algn="l" rtl="0" fontAlgn="base">
      <a:spcBef>
        <a:spcPct val="0"/>
      </a:spcBef>
      <a:spcAft>
        <a:spcPct val="0"/>
      </a:spcAft>
      <a:defRPr sz="3200" kern="1200">
        <a:solidFill>
          <a:schemeClr val="tx2"/>
        </a:solidFill>
        <a:latin typeface="Comic Sans MS" pitchFamily="66" charset="0"/>
        <a:ea typeface="+mn-ea"/>
        <a:cs typeface="+mn-cs"/>
      </a:defRPr>
    </a:lvl2pPr>
    <a:lvl3pPr marL="914400" algn="l" rtl="0" fontAlgn="base">
      <a:spcBef>
        <a:spcPct val="0"/>
      </a:spcBef>
      <a:spcAft>
        <a:spcPct val="0"/>
      </a:spcAft>
      <a:defRPr sz="3200" kern="1200">
        <a:solidFill>
          <a:schemeClr val="tx2"/>
        </a:solidFill>
        <a:latin typeface="Comic Sans MS" pitchFamily="66" charset="0"/>
        <a:ea typeface="+mn-ea"/>
        <a:cs typeface="+mn-cs"/>
      </a:defRPr>
    </a:lvl3pPr>
    <a:lvl4pPr marL="1371600" algn="l" rtl="0" fontAlgn="base">
      <a:spcBef>
        <a:spcPct val="0"/>
      </a:spcBef>
      <a:spcAft>
        <a:spcPct val="0"/>
      </a:spcAft>
      <a:defRPr sz="3200" kern="1200">
        <a:solidFill>
          <a:schemeClr val="tx2"/>
        </a:solidFill>
        <a:latin typeface="Comic Sans MS" pitchFamily="66" charset="0"/>
        <a:ea typeface="+mn-ea"/>
        <a:cs typeface="+mn-cs"/>
      </a:defRPr>
    </a:lvl4pPr>
    <a:lvl5pPr marL="1828800" algn="l" rtl="0" fontAlgn="base">
      <a:spcBef>
        <a:spcPct val="0"/>
      </a:spcBef>
      <a:spcAft>
        <a:spcPct val="0"/>
      </a:spcAft>
      <a:defRPr sz="3200" kern="1200">
        <a:solidFill>
          <a:schemeClr val="tx2"/>
        </a:solidFill>
        <a:latin typeface="Comic Sans MS" pitchFamily="66" charset="0"/>
        <a:ea typeface="+mn-ea"/>
        <a:cs typeface="+mn-cs"/>
      </a:defRPr>
    </a:lvl5pPr>
    <a:lvl6pPr marL="2286000" algn="l" defTabSz="914400" rtl="0" eaLnBrk="1" latinLnBrk="0" hangingPunct="1">
      <a:defRPr sz="3200" kern="1200">
        <a:solidFill>
          <a:schemeClr val="tx2"/>
        </a:solidFill>
        <a:latin typeface="Comic Sans MS" pitchFamily="66" charset="0"/>
        <a:ea typeface="+mn-ea"/>
        <a:cs typeface="+mn-cs"/>
      </a:defRPr>
    </a:lvl6pPr>
    <a:lvl7pPr marL="2743200" algn="l" defTabSz="914400" rtl="0" eaLnBrk="1" latinLnBrk="0" hangingPunct="1">
      <a:defRPr sz="3200" kern="1200">
        <a:solidFill>
          <a:schemeClr val="tx2"/>
        </a:solidFill>
        <a:latin typeface="Comic Sans MS" pitchFamily="66" charset="0"/>
        <a:ea typeface="+mn-ea"/>
        <a:cs typeface="+mn-cs"/>
      </a:defRPr>
    </a:lvl7pPr>
    <a:lvl8pPr marL="3200400" algn="l" defTabSz="914400" rtl="0" eaLnBrk="1" latinLnBrk="0" hangingPunct="1">
      <a:defRPr sz="3200" kern="1200">
        <a:solidFill>
          <a:schemeClr val="tx2"/>
        </a:solidFill>
        <a:latin typeface="Comic Sans MS" pitchFamily="66" charset="0"/>
        <a:ea typeface="+mn-ea"/>
        <a:cs typeface="+mn-cs"/>
      </a:defRPr>
    </a:lvl8pPr>
    <a:lvl9pPr marL="3657600" algn="l" defTabSz="914400" rtl="0" eaLnBrk="1" latinLnBrk="0" hangingPunct="1">
      <a:defRPr sz="3200" kern="1200">
        <a:solidFill>
          <a:schemeClr val="tx2"/>
        </a:solidFill>
        <a:latin typeface="Comic Sans MS" pitchFamily="6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a:srgbClr val="008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70" autoAdjust="0"/>
  </p:normalViewPr>
  <p:slideViewPr>
    <p:cSldViewPr>
      <p:cViewPr varScale="1">
        <p:scale>
          <a:sx n="75" d="100"/>
          <a:sy n="75" d="100"/>
        </p:scale>
        <p:origin x="-360"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chemeClr val="tx1"/>
                </a:solidFill>
                <a:latin typeface="Arial" charset="0"/>
              </a:defRPr>
            </a:lvl1pPr>
          </a:lstStyle>
          <a:p>
            <a:pPr>
              <a:defRPr/>
            </a:pPr>
            <a:endParaRPr lang="en-US"/>
          </a:p>
        </p:txBody>
      </p:sp>
      <p:sp>
        <p:nvSpPr>
          <p:cNvPr id="542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pPr>
              <a:defRPr/>
            </a:pPr>
            <a:endParaRPr lang="en-US"/>
          </a:p>
        </p:txBody>
      </p:sp>
      <p:sp>
        <p:nvSpPr>
          <p:cNvPr id="184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42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42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solidFill>
                  <a:schemeClr val="tx1"/>
                </a:solidFill>
                <a:latin typeface="Arial" charset="0"/>
              </a:defRPr>
            </a:lvl1pPr>
          </a:lstStyle>
          <a:p>
            <a:pPr>
              <a:defRPr/>
            </a:pPr>
            <a:endParaRPr lang="en-US"/>
          </a:p>
        </p:txBody>
      </p:sp>
      <p:sp>
        <p:nvSpPr>
          <p:cNvPr id="542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pPr>
              <a:defRPr/>
            </a:pPr>
            <a:fld id="{0E7CF985-CFA3-4746-967F-C600BD828AC1}" type="slidenum">
              <a:rPr lang="en-US"/>
              <a:pPr>
                <a:defRPr/>
              </a:pPr>
              <a:t>‹#›</a:t>
            </a:fld>
            <a:endParaRPr lang="en-US"/>
          </a:p>
        </p:txBody>
      </p:sp>
    </p:spTree>
    <p:extLst>
      <p:ext uri="{BB962C8B-B14F-4D97-AF65-F5344CB8AC3E}">
        <p14:creationId xmlns:p14="http://schemas.microsoft.com/office/powerpoint/2010/main" val="9700730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0BA4860-988A-4A17-BD1D-69C44C052AF0}" type="slidenum">
              <a:rPr lang="en-US"/>
              <a:pPr>
                <a:defRPr/>
              </a:pPr>
              <a:t>‹#›</a:t>
            </a:fld>
            <a:endParaRPr lang="en-US"/>
          </a:p>
        </p:txBody>
      </p:sp>
    </p:spTree>
    <p:extLst>
      <p:ext uri="{BB962C8B-B14F-4D97-AF65-F5344CB8AC3E}">
        <p14:creationId xmlns:p14="http://schemas.microsoft.com/office/powerpoint/2010/main" val="3313680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604D705-6E3D-44EE-9AF6-FE3F5A1C1A90}" type="slidenum">
              <a:rPr lang="en-US"/>
              <a:pPr>
                <a:defRPr/>
              </a:pPr>
              <a:t>‹#›</a:t>
            </a:fld>
            <a:endParaRPr lang="en-US"/>
          </a:p>
        </p:txBody>
      </p:sp>
    </p:spTree>
    <p:extLst>
      <p:ext uri="{BB962C8B-B14F-4D97-AF65-F5344CB8AC3E}">
        <p14:creationId xmlns:p14="http://schemas.microsoft.com/office/powerpoint/2010/main" val="2330691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813473D-24D1-4110-A83E-4902872FC42A}" type="slidenum">
              <a:rPr lang="en-US"/>
              <a:pPr>
                <a:defRPr/>
              </a:pPr>
              <a:t>‹#›</a:t>
            </a:fld>
            <a:endParaRPr lang="en-US"/>
          </a:p>
        </p:txBody>
      </p:sp>
    </p:spTree>
    <p:extLst>
      <p:ext uri="{BB962C8B-B14F-4D97-AF65-F5344CB8AC3E}">
        <p14:creationId xmlns:p14="http://schemas.microsoft.com/office/powerpoint/2010/main" val="3289451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F9098E3-E8A5-4FAE-9247-A7D884996455}" type="slidenum">
              <a:rPr lang="en-US"/>
              <a:pPr>
                <a:defRPr/>
              </a:pPr>
              <a:t>‹#›</a:t>
            </a:fld>
            <a:endParaRPr lang="en-US"/>
          </a:p>
        </p:txBody>
      </p:sp>
    </p:spTree>
    <p:extLst>
      <p:ext uri="{BB962C8B-B14F-4D97-AF65-F5344CB8AC3E}">
        <p14:creationId xmlns:p14="http://schemas.microsoft.com/office/powerpoint/2010/main" val="4048860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9399F5B-45DB-4B1C-AE58-D10614D27F26}" type="slidenum">
              <a:rPr lang="en-US"/>
              <a:pPr>
                <a:defRPr/>
              </a:pPr>
              <a:t>‹#›</a:t>
            </a:fld>
            <a:endParaRPr lang="en-US"/>
          </a:p>
        </p:txBody>
      </p:sp>
    </p:spTree>
    <p:extLst>
      <p:ext uri="{BB962C8B-B14F-4D97-AF65-F5344CB8AC3E}">
        <p14:creationId xmlns:p14="http://schemas.microsoft.com/office/powerpoint/2010/main" val="4272023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E39E18F-8FAF-4A9F-A760-BEB143AF8085}" type="slidenum">
              <a:rPr lang="en-US"/>
              <a:pPr>
                <a:defRPr/>
              </a:pPr>
              <a:t>‹#›</a:t>
            </a:fld>
            <a:endParaRPr lang="en-US"/>
          </a:p>
        </p:txBody>
      </p:sp>
    </p:spTree>
    <p:extLst>
      <p:ext uri="{BB962C8B-B14F-4D97-AF65-F5344CB8AC3E}">
        <p14:creationId xmlns:p14="http://schemas.microsoft.com/office/powerpoint/2010/main" val="2580770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37F432F-DEBA-40F5-B71A-BD2786418800}" type="slidenum">
              <a:rPr lang="en-US"/>
              <a:pPr>
                <a:defRPr/>
              </a:pPr>
              <a:t>‹#›</a:t>
            </a:fld>
            <a:endParaRPr lang="en-US"/>
          </a:p>
        </p:txBody>
      </p:sp>
    </p:spTree>
    <p:extLst>
      <p:ext uri="{BB962C8B-B14F-4D97-AF65-F5344CB8AC3E}">
        <p14:creationId xmlns:p14="http://schemas.microsoft.com/office/powerpoint/2010/main" val="3362149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0EF5AA8-F8FB-415F-B878-5460138147DF}" type="slidenum">
              <a:rPr lang="en-US"/>
              <a:pPr>
                <a:defRPr/>
              </a:pPr>
              <a:t>‹#›</a:t>
            </a:fld>
            <a:endParaRPr lang="en-US"/>
          </a:p>
        </p:txBody>
      </p:sp>
    </p:spTree>
    <p:extLst>
      <p:ext uri="{BB962C8B-B14F-4D97-AF65-F5344CB8AC3E}">
        <p14:creationId xmlns:p14="http://schemas.microsoft.com/office/powerpoint/2010/main" val="1285657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1482846-6EB8-43EC-BE59-E80F61491459}" type="slidenum">
              <a:rPr lang="en-US"/>
              <a:pPr>
                <a:defRPr/>
              </a:pPr>
              <a:t>‹#›</a:t>
            </a:fld>
            <a:endParaRPr lang="en-US"/>
          </a:p>
        </p:txBody>
      </p:sp>
    </p:spTree>
    <p:extLst>
      <p:ext uri="{BB962C8B-B14F-4D97-AF65-F5344CB8AC3E}">
        <p14:creationId xmlns:p14="http://schemas.microsoft.com/office/powerpoint/2010/main" val="3600538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6DFDAE3-29AC-4882-BF51-B3014F7AF162}" type="slidenum">
              <a:rPr lang="en-US"/>
              <a:pPr>
                <a:defRPr/>
              </a:pPr>
              <a:t>‹#›</a:t>
            </a:fld>
            <a:endParaRPr lang="en-US"/>
          </a:p>
        </p:txBody>
      </p:sp>
    </p:spTree>
    <p:extLst>
      <p:ext uri="{BB962C8B-B14F-4D97-AF65-F5344CB8AC3E}">
        <p14:creationId xmlns:p14="http://schemas.microsoft.com/office/powerpoint/2010/main" val="4108246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6170578-5561-4D22-9067-DF6F07AEF26C}" type="slidenum">
              <a:rPr lang="en-US"/>
              <a:pPr>
                <a:defRPr/>
              </a:pPr>
              <a:t>‹#›</a:t>
            </a:fld>
            <a:endParaRPr lang="en-US"/>
          </a:p>
        </p:txBody>
      </p:sp>
    </p:spTree>
    <p:extLst>
      <p:ext uri="{BB962C8B-B14F-4D97-AF65-F5344CB8AC3E}">
        <p14:creationId xmlns:p14="http://schemas.microsoft.com/office/powerpoint/2010/main" val="4052984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785690A-7C44-43E4-A0B5-FE6BA911FFC8}" type="slidenum">
              <a:rPr lang="en-US"/>
              <a:pPr>
                <a:defRPr/>
              </a:pPr>
              <a:t>‹#›</a:t>
            </a:fld>
            <a:endParaRPr lang="en-US"/>
          </a:p>
        </p:txBody>
      </p:sp>
    </p:spTree>
    <p:extLst>
      <p:ext uri="{BB962C8B-B14F-4D97-AF65-F5344CB8AC3E}">
        <p14:creationId xmlns:p14="http://schemas.microsoft.com/office/powerpoint/2010/main" val="2963188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mn-lt"/>
              </a:defRPr>
            </a:lvl1pPr>
          </a:lstStyle>
          <a:p>
            <a:pPr>
              <a:defRPr/>
            </a:pPr>
            <a:fld id="{DA5B6237-E6EB-45E5-820E-9D91AC6FF74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pPr>
              <a:defRPr/>
            </a:pPr>
            <a:fld id="{64BA7973-3F32-4FD9-B47C-8EAC0F3BC9DF}" type="slidenum">
              <a:rPr lang="en-US">
                <a:solidFill>
                  <a:srgbClr val="000000"/>
                </a:solidFill>
              </a:rPr>
              <a:pPr>
                <a:defRPr/>
              </a:pPr>
              <a:t>1</a:t>
            </a:fld>
            <a:endParaRPr lang="en-US" dirty="0">
              <a:solidFill>
                <a:srgbClr val="000000"/>
              </a:solidFill>
            </a:endParaRPr>
          </a:p>
        </p:txBody>
      </p:sp>
      <p:sp>
        <p:nvSpPr>
          <p:cNvPr id="8195" name="Text Box 2"/>
          <p:cNvSpPr txBox="1">
            <a:spLocks noChangeArrowheads="1"/>
          </p:cNvSpPr>
          <p:nvPr/>
        </p:nvSpPr>
        <p:spPr bwMode="auto">
          <a:xfrm>
            <a:off x="304800" y="152400"/>
            <a:ext cx="8610600" cy="501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defRPr/>
            </a:pPr>
            <a:r>
              <a:rPr lang="en-US" dirty="0" smtClean="0">
                <a:solidFill>
                  <a:srgbClr val="333399"/>
                </a:solidFill>
              </a:rPr>
              <a:t>Let L= </a:t>
            </a:r>
          </a:p>
          <a:p>
            <a:pPr eaLnBrk="1" hangingPunct="1">
              <a:spcBef>
                <a:spcPct val="50000"/>
              </a:spcBef>
              <a:defRPr/>
            </a:pPr>
            <a:r>
              <a:rPr lang="en-US" dirty="0" smtClean="0">
                <a:solidFill>
                  <a:srgbClr val="333399"/>
                </a:solidFill>
              </a:rPr>
              <a:t>{ w= u v : u </a:t>
            </a:r>
            <a:r>
              <a:rPr lang="en-US" dirty="0" smtClean="0">
                <a:solidFill>
                  <a:srgbClr val="333399"/>
                </a:solidFill>
                <a:ea typeface="Arial Unicode MS" pitchFamily="34" charset="-128"/>
                <a:cs typeface="Arial Unicode MS" pitchFamily="34" charset="-128"/>
                <a:sym typeface="Symbol" pitchFamily="18" charset="2"/>
              </a:rPr>
              <a:t></a:t>
            </a:r>
            <a:r>
              <a:rPr lang="en-US" dirty="0" smtClean="0">
                <a:solidFill>
                  <a:srgbClr val="333399"/>
                </a:solidFill>
                <a:ea typeface="Arial Unicode MS" pitchFamily="34" charset="-128"/>
                <a:cs typeface="Arial Unicode MS" pitchFamily="34" charset="-128"/>
              </a:rPr>
              <a:t> {a, b}*, v </a:t>
            </a:r>
            <a:r>
              <a:rPr lang="en-US" dirty="0" smtClean="0">
                <a:solidFill>
                  <a:srgbClr val="333399"/>
                </a:solidFill>
                <a:ea typeface="Arial Unicode MS" pitchFamily="34" charset="-128"/>
                <a:cs typeface="Arial Unicode MS" pitchFamily="34" charset="-128"/>
                <a:sym typeface="Symbol" pitchFamily="18" charset="2"/>
              </a:rPr>
              <a:t></a:t>
            </a:r>
            <a:r>
              <a:rPr lang="en-US" dirty="0" smtClean="0">
                <a:solidFill>
                  <a:srgbClr val="333399"/>
                </a:solidFill>
                <a:ea typeface="Arial Unicode MS" pitchFamily="34" charset="-128"/>
                <a:cs typeface="Arial Unicode MS" pitchFamily="34" charset="-128"/>
              </a:rPr>
              <a:t> {c, d}* and |u|= |v|}</a:t>
            </a:r>
          </a:p>
          <a:p>
            <a:pPr eaLnBrk="1" hangingPunct="1">
              <a:spcBef>
                <a:spcPct val="50000"/>
              </a:spcBef>
              <a:defRPr/>
            </a:pPr>
            <a:endParaRPr lang="en-US" dirty="0" smtClean="0">
              <a:solidFill>
                <a:srgbClr val="333399"/>
              </a:solidFill>
              <a:ea typeface="Arial Unicode MS" pitchFamily="34" charset="-128"/>
              <a:cs typeface="Arial Unicode MS" pitchFamily="34" charset="-128"/>
            </a:endParaRPr>
          </a:p>
          <a:p>
            <a:pPr marL="514350" indent="-514350" eaLnBrk="1" hangingPunct="1">
              <a:spcBef>
                <a:spcPct val="50000"/>
              </a:spcBef>
              <a:buFontTx/>
              <a:buAutoNum type="arabicPeriod"/>
              <a:defRPr/>
            </a:pPr>
            <a:r>
              <a:rPr lang="en-US" dirty="0" smtClean="0">
                <a:solidFill>
                  <a:srgbClr val="333399"/>
                </a:solidFill>
                <a:ea typeface="Arial Unicode MS" pitchFamily="34" charset="-128"/>
                <a:cs typeface="Arial Unicode MS" pitchFamily="34" charset="-128"/>
              </a:rPr>
              <a:t>Design a context-free grammar that generates L.</a:t>
            </a:r>
          </a:p>
          <a:p>
            <a:pPr marL="514350" indent="-514350" eaLnBrk="1" hangingPunct="1">
              <a:spcBef>
                <a:spcPct val="50000"/>
              </a:spcBef>
              <a:buFontTx/>
              <a:buAutoNum type="arabicPeriod"/>
              <a:defRPr/>
            </a:pPr>
            <a:r>
              <a:rPr lang="en-US" dirty="0" smtClean="0">
                <a:solidFill>
                  <a:srgbClr val="333399"/>
                </a:solidFill>
                <a:ea typeface="Arial Unicode MS" pitchFamily="34" charset="-128"/>
                <a:cs typeface="Arial Unicode MS" pitchFamily="34" charset="-128"/>
              </a:rPr>
              <a:t>Use your grammar and the construction from last class to design a PDA that accepts L.</a:t>
            </a:r>
            <a:r>
              <a:rPr lang="en-US" dirty="0" smtClean="0">
                <a:solidFill>
                  <a:srgbClr val="333399"/>
                </a:solidFill>
              </a:rPr>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pPr>
              <a:defRPr/>
            </a:pPr>
            <a:fld id="{14D1874A-7D2C-4A0A-8215-64F2C688D883}" type="slidenum">
              <a:rPr lang="en-US"/>
              <a:pPr>
                <a:defRPr/>
              </a:pPr>
              <a:t>10</a:t>
            </a:fld>
            <a:endParaRPr lang="en-US"/>
          </a:p>
        </p:txBody>
      </p:sp>
      <p:sp>
        <p:nvSpPr>
          <p:cNvPr id="8195" name="Text Box 4"/>
          <p:cNvSpPr txBox="1">
            <a:spLocks noChangeArrowheads="1"/>
          </p:cNvSpPr>
          <p:nvPr/>
        </p:nvSpPr>
        <p:spPr bwMode="auto">
          <a:xfrm>
            <a:off x="381000" y="533400"/>
            <a:ext cx="8153400" cy="643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rgbClr val="FF0000"/>
                </a:solidFill>
              </a:rPr>
              <a:t>Theorem:</a:t>
            </a:r>
          </a:p>
          <a:p>
            <a:pPr eaLnBrk="1" hangingPunct="1">
              <a:spcBef>
                <a:spcPct val="50000"/>
              </a:spcBef>
            </a:pPr>
            <a:r>
              <a:rPr lang="en-US">
                <a:solidFill>
                  <a:srgbClr val="FF0000"/>
                </a:solidFill>
              </a:rPr>
              <a:t>Context-free languages are closed under union, concatenation and Kleene star.</a:t>
            </a:r>
          </a:p>
          <a:p>
            <a:pPr eaLnBrk="1" hangingPunct="1">
              <a:spcBef>
                <a:spcPct val="50000"/>
              </a:spcBef>
            </a:pPr>
            <a:r>
              <a:rPr lang="en-US">
                <a:solidFill>
                  <a:schemeClr val="tx1"/>
                </a:solidFill>
              </a:rPr>
              <a:t>Proof: By construction.</a:t>
            </a:r>
          </a:p>
          <a:p>
            <a:pPr eaLnBrk="1" hangingPunct="1">
              <a:spcBef>
                <a:spcPct val="50000"/>
              </a:spcBef>
            </a:pPr>
            <a:r>
              <a:rPr lang="en-US">
                <a:solidFill>
                  <a:schemeClr val="tx1"/>
                </a:solidFill>
              </a:rPr>
              <a:t>Let G</a:t>
            </a:r>
            <a:r>
              <a:rPr lang="en-US" baseline="-25000">
                <a:solidFill>
                  <a:schemeClr val="tx1"/>
                </a:solidFill>
              </a:rPr>
              <a:t>1</a:t>
            </a:r>
            <a:r>
              <a:rPr lang="en-US">
                <a:solidFill>
                  <a:schemeClr val="tx1"/>
                </a:solidFill>
              </a:rPr>
              <a:t> = (V</a:t>
            </a:r>
            <a:r>
              <a:rPr lang="en-US" baseline="-25000">
                <a:solidFill>
                  <a:schemeClr val="tx1"/>
                </a:solidFill>
              </a:rPr>
              <a:t>1</a:t>
            </a:r>
            <a:r>
              <a:rPr lang="en-US">
                <a:solidFill>
                  <a:schemeClr val="tx1"/>
                </a:solidFill>
              </a:rPr>
              <a:t>, </a:t>
            </a:r>
            <a:r>
              <a:rPr lang="el-GR">
                <a:solidFill>
                  <a:schemeClr val="tx1"/>
                </a:solidFill>
                <a:cs typeface="Arial" charset="0"/>
              </a:rPr>
              <a:t>Σ</a:t>
            </a:r>
            <a:r>
              <a:rPr lang="en-US">
                <a:solidFill>
                  <a:schemeClr val="tx1"/>
                </a:solidFill>
                <a:cs typeface="Arial" charset="0"/>
              </a:rPr>
              <a:t>, R</a:t>
            </a:r>
            <a:r>
              <a:rPr lang="en-US" baseline="-25000">
                <a:solidFill>
                  <a:schemeClr val="tx1"/>
                </a:solidFill>
                <a:cs typeface="Arial" charset="0"/>
              </a:rPr>
              <a:t>1</a:t>
            </a:r>
            <a:r>
              <a:rPr lang="en-US">
                <a:solidFill>
                  <a:schemeClr val="tx1"/>
                </a:solidFill>
                <a:cs typeface="Arial" charset="0"/>
              </a:rPr>
              <a:t>, S</a:t>
            </a:r>
            <a:r>
              <a:rPr lang="en-US" baseline="-25000">
                <a:solidFill>
                  <a:schemeClr val="tx1"/>
                </a:solidFill>
                <a:cs typeface="Arial" charset="0"/>
              </a:rPr>
              <a:t>1</a:t>
            </a:r>
            <a:r>
              <a:rPr lang="en-US">
                <a:solidFill>
                  <a:schemeClr val="tx1"/>
                </a:solidFill>
                <a:cs typeface="Arial" charset="0"/>
              </a:rPr>
              <a:t>) and </a:t>
            </a:r>
          </a:p>
          <a:p>
            <a:pPr eaLnBrk="1" hangingPunct="1">
              <a:spcBef>
                <a:spcPct val="50000"/>
              </a:spcBef>
            </a:pPr>
            <a:r>
              <a:rPr lang="en-US">
                <a:solidFill>
                  <a:schemeClr val="tx1"/>
                </a:solidFill>
                <a:cs typeface="Arial" charset="0"/>
              </a:rPr>
              <a:t>let </a:t>
            </a:r>
            <a:r>
              <a:rPr lang="en-US">
                <a:solidFill>
                  <a:schemeClr val="tx1"/>
                </a:solidFill>
              </a:rPr>
              <a:t>G</a:t>
            </a:r>
            <a:r>
              <a:rPr lang="en-US" baseline="-25000">
                <a:solidFill>
                  <a:schemeClr val="tx1"/>
                </a:solidFill>
              </a:rPr>
              <a:t>2</a:t>
            </a:r>
            <a:r>
              <a:rPr lang="en-US">
                <a:solidFill>
                  <a:schemeClr val="tx1"/>
                </a:solidFill>
              </a:rPr>
              <a:t> = (V</a:t>
            </a:r>
            <a:r>
              <a:rPr lang="en-US" baseline="-25000">
                <a:solidFill>
                  <a:schemeClr val="tx1"/>
                </a:solidFill>
              </a:rPr>
              <a:t>2</a:t>
            </a:r>
            <a:r>
              <a:rPr lang="en-US">
                <a:solidFill>
                  <a:schemeClr val="tx1"/>
                </a:solidFill>
              </a:rPr>
              <a:t>, </a:t>
            </a:r>
            <a:r>
              <a:rPr lang="el-GR">
                <a:solidFill>
                  <a:schemeClr val="tx1"/>
                </a:solidFill>
                <a:cs typeface="Arial" charset="0"/>
              </a:rPr>
              <a:t>Σ</a:t>
            </a:r>
            <a:r>
              <a:rPr lang="en-US">
                <a:solidFill>
                  <a:schemeClr val="tx1"/>
                </a:solidFill>
                <a:cs typeface="Arial" charset="0"/>
              </a:rPr>
              <a:t>, R</a:t>
            </a:r>
            <a:r>
              <a:rPr lang="en-US" baseline="-25000">
                <a:solidFill>
                  <a:schemeClr val="tx1"/>
                </a:solidFill>
                <a:cs typeface="Arial" charset="0"/>
              </a:rPr>
              <a:t>2</a:t>
            </a:r>
            <a:r>
              <a:rPr lang="en-US">
                <a:solidFill>
                  <a:schemeClr val="tx1"/>
                </a:solidFill>
                <a:cs typeface="Arial" charset="0"/>
              </a:rPr>
              <a:t>, S</a:t>
            </a:r>
            <a:r>
              <a:rPr lang="en-US" baseline="-25000">
                <a:solidFill>
                  <a:schemeClr val="tx1"/>
                </a:solidFill>
                <a:cs typeface="Arial" charset="0"/>
              </a:rPr>
              <a:t>2</a:t>
            </a:r>
            <a:r>
              <a:rPr lang="en-US">
                <a:solidFill>
                  <a:schemeClr val="tx1"/>
                </a:solidFill>
                <a:cs typeface="Arial" charset="0"/>
              </a:rPr>
              <a:t>). </a:t>
            </a:r>
          </a:p>
          <a:p>
            <a:pPr eaLnBrk="1" hangingPunct="1">
              <a:spcBef>
                <a:spcPct val="50000"/>
              </a:spcBef>
            </a:pPr>
            <a:r>
              <a:rPr lang="en-US">
                <a:solidFill>
                  <a:schemeClr val="tx1"/>
                </a:solidFill>
                <a:cs typeface="Arial" charset="0"/>
              </a:rPr>
              <a:t>We show how to construct a grammar G= (V, </a:t>
            </a:r>
            <a:r>
              <a:rPr lang="el-GR">
                <a:solidFill>
                  <a:schemeClr val="tx1"/>
                </a:solidFill>
                <a:cs typeface="Arial" charset="0"/>
              </a:rPr>
              <a:t>Σ</a:t>
            </a:r>
            <a:r>
              <a:rPr lang="en-US">
                <a:solidFill>
                  <a:schemeClr val="tx1"/>
                </a:solidFill>
                <a:cs typeface="Arial" charset="0"/>
              </a:rPr>
              <a:t>, R S) for L(G</a:t>
            </a:r>
            <a:r>
              <a:rPr lang="en-US" baseline="-25000">
                <a:solidFill>
                  <a:schemeClr val="tx1"/>
                </a:solidFill>
                <a:cs typeface="Arial" charset="0"/>
              </a:rPr>
              <a:t>1</a:t>
            </a:r>
            <a:r>
              <a:rPr lang="en-US">
                <a:solidFill>
                  <a:schemeClr val="tx1"/>
                </a:solidFill>
                <a:cs typeface="Arial" charset="0"/>
              </a:rPr>
              <a:t>) </a:t>
            </a:r>
            <a:r>
              <a:rPr lang="en-US">
                <a:solidFill>
                  <a:schemeClr val="tx1"/>
                </a:solidFill>
                <a:ea typeface="Arial Unicode MS" pitchFamily="34" charset="-128"/>
                <a:cs typeface="Arial Unicode MS" pitchFamily="34" charset="-128"/>
              </a:rPr>
              <a:t>⋃ </a:t>
            </a:r>
            <a:r>
              <a:rPr lang="en-US">
                <a:solidFill>
                  <a:schemeClr val="tx1"/>
                </a:solidFill>
                <a:cs typeface="Arial" charset="0"/>
              </a:rPr>
              <a:t>L(G</a:t>
            </a:r>
            <a:r>
              <a:rPr lang="en-US" baseline="-25000">
                <a:solidFill>
                  <a:schemeClr val="tx1"/>
                </a:solidFill>
                <a:cs typeface="Arial" charset="0"/>
              </a:rPr>
              <a:t>2</a:t>
            </a:r>
            <a:r>
              <a:rPr lang="en-US">
                <a:solidFill>
                  <a:schemeClr val="tx1"/>
                </a:solidFill>
                <a:cs typeface="Arial" charset="0"/>
              </a:rPr>
              <a:t>), L(G</a:t>
            </a:r>
            <a:r>
              <a:rPr lang="en-US" baseline="-25000">
                <a:solidFill>
                  <a:schemeClr val="tx1"/>
                </a:solidFill>
                <a:cs typeface="Arial" charset="0"/>
              </a:rPr>
              <a:t>1</a:t>
            </a:r>
            <a:r>
              <a:rPr lang="en-US">
                <a:solidFill>
                  <a:schemeClr val="tx1"/>
                </a:solidFill>
                <a:cs typeface="Arial" charset="0"/>
              </a:rPr>
              <a:t>) </a:t>
            </a:r>
            <a:r>
              <a:rPr lang="ar-SA">
                <a:solidFill>
                  <a:schemeClr val="tx1"/>
                </a:solidFill>
                <a:ea typeface="Arial Unicode MS" pitchFamily="34" charset="-128"/>
                <a:cs typeface="Arial" charset="0"/>
              </a:rPr>
              <a:t>۰</a:t>
            </a:r>
            <a:r>
              <a:rPr lang="en-US">
                <a:solidFill>
                  <a:schemeClr val="tx1"/>
                </a:solidFill>
                <a:ea typeface="Arial Unicode MS" pitchFamily="34" charset="-128"/>
                <a:cs typeface="Arial Unicode MS" pitchFamily="34" charset="-128"/>
              </a:rPr>
              <a:t> </a:t>
            </a:r>
            <a:r>
              <a:rPr lang="en-US">
                <a:solidFill>
                  <a:schemeClr val="tx1"/>
                </a:solidFill>
                <a:cs typeface="Arial" charset="0"/>
              </a:rPr>
              <a:t>L(G</a:t>
            </a:r>
            <a:r>
              <a:rPr lang="en-US" baseline="-25000">
                <a:solidFill>
                  <a:schemeClr val="tx1"/>
                </a:solidFill>
                <a:cs typeface="Arial" charset="0"/>
              </a:rPr>
              <a:t>2</a:t>
            </a:r>
            <a:r>
              <a:rPr lang="en-US">
                <a:solidFill>
                  <a:schemeClr val="tx1"/>
                </a:solidFill>
                <a:cs typeface="Arial" charset="0"/>
              </a:rPr>
              <a:t>), and L(G</a:t>
            </a:r>
            <a:r>
              <a:rPr lang="en-US" baseline="-25000">
                <a:solidFill>
                  <a:schemeClr val="tx1"/>
                </a:solidFill>
                <a:cs typeface="Arial" charset="0"/>
              </a:rPr>
              <a:t>1</a:t>
            </a:r>
            <a:r>
              <a:rPr lang="en-US">
                <a:solidFill>
                  <a:schemeClr val="tx1"/>
                </a:solidFill>
                <a:cs typeface="Arial" charset="0"/>
              </a:rPr>
              <a:t>)*.</a:t>
            </a:r>
            <a:endParaRPr lang="el-GR">
              <a:solidFill>
                <a:schemeClr val="tx1"/>
              </a:solidFill>
              <a:cs typeface="Arial" charset="0"/>
            </a:endParaRPr>
          </a:p>
          <a:p>
            <a:pPr eaLnBrk="1" hangingPunct="1">
              <a:spcBef>
                <a:spcPct val="50000"/>
              </a:spcBef>
            </a:pPr>
            <a:endParaRPr lang="el-GR">
              <a:solidFill>
                <a:schemeClr val="tx1"/>
              </a:solidFill>
              <a:cs typeface="Arial"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0DD1005F-4183-4E84-8D7C-76947E2F80AD}" type="slidenum">
              <a:rPr lang="en-US"/>
              <a:pPr>
                <a:defRPr/>
              </a:pPr>
              <a:t>11</a:t>
            </a:fld>
            <a:endParaRPr lang="en-US"/>
          </a:p>
        </p:txBody>
      </p:sp>
      <p:sp>
        <p:nvSpPr>
          <p:cNvPr id="9219" name="Text Box 4"/>
          <p:cNvSpPr txBox="1">
            <a:spLocks noChangeArrowheads="1"/>
          </p:cNvSpPr>
          <p:nvPr/>
        </p:nvSpPr>
        <p:spPr bwMode="auto">
          <a:xfrm>
            <a:off x="228600" y="304800"/>
            <a:ext cx="3886200" cy="350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rgbClr val="FF0000"/>
                </a:solidFill>
              </a:rPr>
              <a:t>L</a:t>
            </a:r>
            <a:r>
              <a:rPr lang="en-US" baseline="-25000">
                <a:solidFill>
                  <a:srgbClr val="FF0000"/>
                </a:solidFill>
              </a:rPr>
              <a:t>1 </a:t>
            </a:r>
            <a:r>
              <a:rPr lang="en-US">
                <a:solidFill>
                  <a:srgbClr val="FF0000"/>
                </a:solidFill>
              </a:rPr>
              <a:t>= { a</a:t>
            </a:r>
            <a:r>
              <a:rPr lang="en-US" baseline="30000">
                <a:solidFill>
                  <a:srgbClr val="FF0000"/>
                </a:solidFill>
              </a:rPr>
              <a:t>n </a:t>
            </a:r>
            <a:r>
              <a:rPr lang="en-US">
                <a:solidFill>
                  <a:srgbClr val="FF0000"/>
                </a:solidFill>
              </a:rPr>
              <a:t>b</a:t>
            </a:r>
            <a:r>
              <a:rPr lang="en-US" baseline="30000">
                <a:solidFill>
                  <a:srgbClr val="FF0000"/>
                </a:solidFill>
              </a:rPr>
              <a:t>2n </a:t>
            </a:r>
            <a:r>
              <a:rPr lang="en-US">
                <a:solidFill>
                  <a:srgbClr val="FF0000"/>
                </a:solidFill>
              </a:rPr>
              <a:t>: n </a:t>
            </a:r>
            <a:r>
              <a:rPr lang="en-US">
                <a:solidFill>
                  <a:srgbClr val="FF0000"/>
                </a:solidFill>
                <a:cs typeface="Arial" charset="0"/>
              </a:rPr>
              <a:t>≥ 0}</a:t>
            </a:r>
          </a:p>
          <a:p>
            <a:pPr eaLnBrk="1" hangingPunct="1">
              <a:spcBef>
                <a:spcPct val="50000"/>
              </a:spcBef>
            </a:pPr>
            <a:r>
              <a:rPr lang="en-US">
                <a:solidFill>
                  <a:schemeClr val="accent2"/>
                </a:solidFill>
                <a:cs typeface="Arial" charset="0"/>
              </a:rPr>
              <a:t>S</a:t>
            </a:r>
            <a:r>
              <a:rPr lang="en-US" baseline="-25000">
                <a:solidFill>
                  <a:schemeClr val="accent2"/>
                </a:solidFill>
                <a:cs typeface="Arial" charset="0"/>
              </a:rPr>
              <a:t>1 </a:t>
            </a:r>
            <a:r>
              <a:rPr lang="en-US">
                <a:solidFill>
                  <a:schemeClr val="accent2"/>
                </a:solidFill>
                <a:cs typeface="Arial" charset="0"/>
              </a:rPr>
              <a:t>→a S</a:t>
            </a:r>
            <a:r>
              <a:rPr lang="en-US" baseline="-25000">
                <a:solidFill>
                  <a:schemeClr val="accent2"/>
                </a:solidFill>
                <a:cs typeface="Arial" charset="0"/>
              </a:rPr>
              <a:t>1 </a:t>
            </a:r>
            <a:r>
              <a:rPr lang="en-US">
                <a:solidFill>
                  <a:schemeClr val="accent2"/>
                </a:solidFill>
                <a:cs typeface="Arial" charset="0"/>
              </a:rPr>
              <a:t>bb</a:t>
            </a:r>
          </a:p>
          <a:p>
            <a:pPr eaLnBrk="1" hangingPunct="1">
              <a:spcBef>
                <a:spcPct val="50000"/>
              </a:spcBef>
            </a:pPr>
            <a:r>
              <a:rPr lang="en-US">
                <a:solidFill>
                  <a:schemeClr val="accent2"/>
                </a:solidFill>
                <a:cs typeface="Arial" charset="0"/>
              </a:rPr>
              <a:t>S</a:t>
            </a:r>
            <a:r>
              <a:rPr lang="en-US" baseline="-25000">
                <a:solidFill>
                  <a:schemeClr val="accent2"/>
                </a:solidFill>
                <a:cs typeface="Arial" charset="0"/>
              </a:rPr>
              <a:t>1 </a:t>
            </a:r>
            <a:r>
              <a:rPr lang="en-US">
                <a:solidFill>
                  <a:schemeClr val="accent2"/>
                </a:solidFill>
                <a:cs typeface="Arial" charset="0"/>
              </a:rPr>
              <a:t>→</a:t>
            </a:r>
            <a:r>
              <a:rPr lang="el-GR">
                <a:solidFill>
                  <a:schemeClr val="accent2"/>
                </a:solidFill>
                <a:cs typeface="Arial" charset="0"/>
              </a:rPr>
              <a:t>ε</a:t>
            </a:r>
            <a:endParaRPr lang="en-US">
              <a:solidFill>
                <a:schemeClr val="accent2"/>
              </a:solidFill>
              <a:cs typeface="Arial" charset="0"/>
            </a:endParaRPr>
          </a:p>
          <a:p>
            <a:pPr eaLnBrk="1" hangingPunct="1">
              <a:spcBef>
                <a:spcPct val="50000"/>
              </a:spcBef>
            </a:pPr>
            <a:endParaRPr lang="el-GR">
              <a:solidFill>
                <a:schemeClr val="accent2"/>
              </a:solidFill>
              <a:cs typeface="Arial" charset="0"/>
            </a:endParaRPr>
          </a:p>
          <a:p>
            <a:pPr eaLnBrk="1" hangingPunct="1">
              <a:spcBef>
                <a:spcPct val="50000"/>
              </a:spcBef>
            </a:pPr>
            <a:endParaRPr lang="en-US">
              <a:solidFill>
                <a:schemeClr val="tx1"/>
              </a:solidFill>
              <a:cs typeface="Arial" charset="0"/>
            </a:endParaRPr>
          </a:p>
        </p:txBody>
      </p:sp>
      <p:sp>
        <p:nvSpPr>
          <p:cNvPr id="9220" name="Text Box 6"/>
          <p:cNvSpPr txBox="1">
            <a:spLocks noChangeArrowheads="1"/>
          </p:cNvSpPr>
          <p:nvPr/>
        </p:nvSpPr>
        <p:spPr bwMode="auto">
          <a:xfrm>
            <a:off x="304800" y="2590800"/>
            <a:ext cx="5943600" cy="277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rgbClr val="FF0000"/>
                </a:solidFill>
              </a:rPr>
              <a:t>L</a:t>
            </a:r>
            <a:r>
              <a:rPr lang="en-US" baseline="-25000">
                <a:solidFill>
                  <a:srgbClr val="FF0000"/>
                </a:solidFill>
              </a:rPr>
              <a:t>2 </a:t>
            </a:r>
            <a:r>
              <a:rPr lang="en-US">
                <a:solidFill>
                  <a:srgbClr val="FF0000"/>
                </a:solidFill>
              </a:rPr>
              <a:t>= { u u</a:t>
            </a:r>
            <a:r>
              <a:rPr lang="en-US" baseline="30000">
                <a:solidFill>
                  <a:srgbClr val="FF0000"/>
                </a:solidFill>
              </a:rPr>
              <a:t>R</a:t>
            </a:r>
            <a:r>
              <a:rPr lang="en-US">
                <a:solidFill>
                  <a:srgbClr val="FF0000"/>
                </a:solidFill>
              </a:rPr>
              <a:t> v : u, v in {a, b}</a:t>
            </a:r>
            <a:r>
              <a:rPr lang="en-US" baseline="30000">
                <a:solidFill>
                  <a:srgbClr val="FF0000"/>
                </a:solidFill>
              </a:rPr>
              <a:t>+</a:t>
            </a:r>
            <a:r>
              <a:rPr lang="en-US">
                <a:solidFill>
                  <a:srgbClr val="FF0000"/>
                </a:solidFill>
              </a:rPr>
              <a:t>} </a:t>
            </a:r>
          </a:p>
          <a:p>
            <a:pPr eaLnBrk="1" hangingPunct="1">
              <a:spcBef>
                <a:spcPct val="50000"/>
              </a:spcBef>
            </a:pPr>
            <a:r>
              <a:rPr lang="en-US">
                <a:solidFill>
                  <a:schemeClr val="tx1"/>
                </a:solidFill>
                <a:cs typeface="Arial" charset="0"/>
              </a:rPr>
              <a:t>S</a:t>
            </a:r>
            <a:r>
              <a:rPr lang="en-US" baseline="-25000">
                <a:solidFill>
                  <a:schemeClr val="tx1"/>
                </a:solidFill>
                <a:cs typeface="Arial" charset="0"/>
              </a:rPr>
              <a:t>2 </a:t>
            </a:r>
            <a:r>
              <a:rPr lang="en-US">
                <a:solidFill>
                  <a:schemeClr val="tx1"/>
                </a:solidFill>
                <a:cs typeface="Arial" charset="0"/>
              </a:rPr>
              <a:t>→ U</a:t>
            </a:r>
            <a:r>
              <a:rPr lang="en-US" baseline="-25000">
                <a:solidFill>
                  <a:schemeClr val="tx1"/>
                </a:solidFill>
                <a:cs typeface="Arial" charset="0"/>
              </a:rPr>
              <a:t>2 </a:t>
            </a:r>
            <a:r>
              <a:rPr lang="en-US">
                <a:solidFill>
                  <a:schemeClr val="tx1"/>
                </a:solidFill>
                <a:cs typeface="Arial" charset="0"/>
              </a:rPr>
              <a:t>V</a:t>
            </a:r>
            <a:r>
              <a:rPr lang="en-US" baseline="-25000">
                <a:solidFill>
                  <a:schemeClr val="tx1"/>
                </a:solidFill>
                <a:cs typeface="Arial" charset="0"/>
              </a:rPr>
              <a:t>2 </a:t>
            </a:r>
          </a:p>
          <a:p>
            <a:pPr eaLnBrk="1" hangingPunct="1">
              <a:spcBef>
                <a:spcPct val="50000"/>
              </a:spcBef>
            </a:pPr>
            <a:endParaRPr lang="en-US">
              <a:solidFill>
                <a:schemeClr val="tx1"/>
              </a:solidFill>
              <a:cs typeface="Arial" charset="0"/>
            </a:endParaRPr>
          </a:p>
          <a:p>
            <a:pPr eaLnBrk="1" hangingPunct="1">
              <a:spcBef>
                <a:spcPct val="50000"/>
              </a:spcBef>
            </a:pPr>
            <a:endParaRPr lang="en-US">
              <a:solidFill>
                <a:srgbClr val="FF0000"/>
              </a:solidFill>
            </a:endParaRPr>
          </a:p>
        </p:txBody>
      </p:sp>
      <p:sp>
        <p:nvSpPr>
          <p:cNvPr id="9221" name="Text Box 7"/>
          <p:cNvSpPr txBox="1">
            <a:spLocks noChangeArrowheads="1"/>
          </p:cNvSpPr>
          <p:nvPr/>
        </p:nvSpPr>
        <p:spPr bwMode="auto">
          <a:xfrm>
            <a:off x="3048000" y="3276600"/>
            <a:ext cx="2514600" cy="318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chemeClr val="tx1"/>
                </a:solidFill>
                <a:cs typeface="Arial" charset="0"/>
              </a:rPr>
              <a:t>U</a:t>
            </a:r>
            <a:r>
              <a:rPr lang="en-US" baseline="-25000">
                <a:solidFill>
                  <a:schemeClr val="tx1"/>
                </a:solidFill>
                <a:cs typeface="Arial" charset="0"/>
              </a:rPr>
              <a:t>2 </a:t>
            </a:r>
            <a:r>
              <a:rPr lang="en-US">
                <a:solidFill>
                  <a:schemeClr val="tx1"/>
                </a:solidFill>
                <a:cs typeface="Arial" charset="0"/>
              </a:rPr>
              <a:t>→ a</a:t>
            </a:r>
            <a:r>
              <a:rPr lang="en-US" baseline="-25000">
                <a:solidFill>
                  <a:schemeClr val="tx1"/>
                </a:solidFill>
                <a:cs typeface="Arial" charset="0"/>
              </a:rPr>
              <a:t> </a:t>
            </a:r>
            <a:r>
              <a:rPr lang="en-US">
                <a:solidFill>
                  <a:schemeClr val="tx1"/>
                </a:solidFill>
                <a:cs typeface="Arial" charset="0"/>
              </a:rPr>
              <a:t>U</a:t>
            </a:r>
            <a:r>
              <a:rPr lang="en-US" baseline="-25000">
                <a:solidFill>
                  <a:schemeClr val="tx1"/>
                </a:solidFill>
                <a:cs typeface="Arial" charset="0"/>
              </a:rPr>
              <a:t>2 </a:t>
            </a:r>
            <a:r>
              <a:rPr lang="en-US">
                <a:solidFill>
                  <a:schemeClr val="tx1"/>
                </a:solidFill>
                <a:cs typeface="Arial" charset="0"/>
              </a:rPr>
              <a:t>a</a:t>
            </a:r>
            <a:endParaRPr lang="en-US" baseline="-25000">
              <a:solidFill>
                <a:schemeClr val="tx1"/>
              </a:solidFill>
              <a:cs typeface="Arial" charset="0"/>
            </a:endParaRPr>
          </a:p>
          <a:p>
            <a:pPr eaLnBrk="1" hangingPunct="1">
              <a:spcBef>
                <a:spcPct val="50000"/>
              </a:spcBef>
            </a:pPr>
            <a:r>
              <a:rPr lang="en-US">
                <a:solidFill>
                  <a:schemeClr val="tx1"/>
                </a:solidFill>
                <a:cs typeface="Arial" charset="0"/>
              </a:rPr>
              <a:t>U</a:t>
            </a:r>
            <a:r>
              <a:rPr lang="en-US" baseline="-25000">
                <a:solidFill>
                  <a:schemeClr val="tx1"/>
                </a:solidFill>
                <a:cs typeface="Arial" charset="0"/>
              </a:rPr>
              <a:t>2 </a:t>
            </a:r>
            <a:r>
              <a:rPr lang="en-US">
                <a:solidFill>
                  <a:schemeClr val="tx1"/>
                </a:solidFill>
                <a:cs typeface="Arial" charset="0"/>
              </a:rPr>
              <a:t>→ b U</a:t>
            </a:r>
            <a:r>
              <a:rPr lang="en-US" baseline="-25000">
                <a:solidFill>
                  <a:schemeClr val="tx1"/>
                </a:solidFill>
                <a:cs typeface="Arial" charset="0"/>
              </a:rPr>
              <a:t>2 </a:t>
            </a:r>
            <a:r>
              <a:rPr lang="en-US">
                <a:solidFill>
                  <a:schemeClr val="tx1"/>
                </a:solidFill>
                <a:cs typeface="Arial" charset="0"/>
              </a:rPr>
              <a:t>b</a:t>
            </a:r>
            <a:endParaRPr lang="en-US" baseline="-25000">
              <a:solidFill>
                <a:schemeClr val="tx1"/>
              </a:solidFill>
              <a:cs typeface="Arial" charset="0"/>
            </a:endParaRPr>
          </a:p>
          <a:p>
            <a:pPr eaLnBrk="1" hangingPunct="1">
              <a:spcBef>
                <a:spcPct val="50000"/>
              </a:spcBef>
            </a:pPr>
            <a:r>
              <a:rPr lang="en-US">
                <a:solidFill>
                  <a:schemeClr val="tx1"/>
                </a:solidFill>
                <a:cs typeface="Arial" charset="0"/>
              </a:rPr>
              <a:t>U</a:t>
            </a:r>
            <a:r>
              <a:rPr lang="en-US" baseline="-25000">
                <a:solidFill>
                  <a:schemeClr val="tx1"/>
                </a:solidFill>
                <a:cs typeface="Arial" charset="0"/>
              </a:rPr>
              <a:t>2 </a:t>
            </a:r>
            <a:r>
              <a:rPr lang="en-US">
                <a:solidFill>
                  <a:schemeClr val="tx1"/>
                </a:solidFill>
                <a:cs typeface="Arial" charset="0"/>
              </a:rPr>
              <a:t>→ aa</a:t>
            </a:r>
            <a:endParaRPr lang="en-US" baseline="-25000">
              <a:solidFill>
                <a:schemeClr val="tx1"/>
              </a:solidFill>
              <a:cs typeface="Arial" charset="0"/>
            </a:endParaRPr>
          </a:p>
          <a:p>
            <a:pPr eaLnBrk="1" hangingPunct="1">
              <a:spcBef>
                <a:spcPct val="50000"/>
              </a:spcBef>
            </a:pPr>
            <a:r>
              <a:rPr lang="en-US">
                <a:solidFill>
                  <a:schemeClr val="tx1"/>
                </a:solidFill>
                <a:cs typeface="Arial" charset="0"/>
              </a:rPr>
              <a:t>U</a:t>
            </a:r>
            <a:r>
              <a:rPr lang="en-US" baseline="-25000">
                <a:solidFill>
                  <a:schemeClr val="tx1"/>
                </a:solidFill>
                <a:cs typeface="Arial" charset="0"/>
              </a:rPr>
              <a:t>2 </a:t>
            </a:r>
            <a:r>
              <a:rPr lang="en-US">
                <a:solidFill>
                  <a:schemeClr val="tx1"/>
                </a:solidFill>
                <a:cs typeface="Arial" charset="0"/>
              </a:rPr>
              <a:t>→ bb</a:t>
            </a:r>
            <a:endParaRPr lang="en-US" baseline="-25000">
              <a:solidFill>
                <a:schemeClr val="tx1"/>
              </a:solidFill>
              <a:cs typeface="Arial" charset="0"/>
            </a:endParaRPr>
          </a:p>
          <a:p>
            <a:pPr eaLnBrk="1" hangingPunct="1">
              <a:spcBef>
                <a:spcPct val="50000"/>
              </a:spcBef>
            </a:pPr>
            <a:endParaRPr lang="en-US" sz="1800">
              <a:solidFill>
                <a:schemeClr val="tx1"/>
              </a:solidFill>
              <a:latin typeface="Arial" charset="0"/>
            </a:endParaRPr>
          </a:p>
        </p:txBody>
      </p:sp>
      <p:sp>
        <p:nvSpPr>
          <p:cNvPr id="9222" name="Text Box 8"/>
          <p:cNvSpPr txBox="1">
            <a:spLocks noChangeArrowheads="1"/>
          </p:cNvSpPr>
          <p:nvPr/>
        </p:nvSpPr>
        <p:spPr bwMode="auto">
          <a:xfrm>
            <a:off x="5562600" y="685800"/>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endParaRPr lang="en-US" sz="1800">
              <a:solidFill>
                <a:schemeClr val="tx1"/>
              </a:solidFill>
              <a:latin typeface="Arial" charset="0"/>
            </a:endParaRPr>
          </a:p>
        </p:txBody>
      </p:sp>
      <p:sp>
        <p:nvSpPr>
          <p:cNvPr id="9223" name="Text Box 9"/>
          <p:cNvSpPr txBox="1">
            <a:spLocks noChangeArrowheads="1"/>
          </p:cNvSpPr>
          <p:nvPr/>
        </p:nvSpPr>
        <p:spPr bwMode="auto">
          <a:xfrm>
            <a:off x="6172200" y="3352800"/>
            <a:ext cx="2667000" cy="318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chemeClr val="tx1"/>
                </a:solidFill>
                <a:cs typeface="Arial" charset="0"/>
              </a:rPr>
              <a:t>V</a:t>
            </a:r>
            <a:r>
              <a:rPr lang="en-US" baseline="-25000">
                <a:solidFill>
                  <a:schemeClr val="tx1"/>
                </a:solidFill>
                <a:cs typeface="Arial" charset="0"/>
              </a:rPr>
              <a:t>2 </a:t>
            </a:r>
            <a:r>
              <a:rPr lang="en-US">
                <a:solidFill>
                  <a:schemeClr val="tx1"/>
                </a:solidFill>
                <a:cs typeface="Arial" charset="0"/>
              </a:rPr>
              <a:t>→ a</a:t>
            </a:r>
            <a:r>
              <a:rPr lang="en-US" baseline="-25000">
                <a:solidFill>
                  <a:schemeClr val="tx1"/>
                </a:solidFill>
                <a:cs typeface="Arial" charset="0"/>
              </a:rPr>
              <a:t> </a:t>
            </a:r>
            <a:r>
              <a:rPr lang="en-US">
                <a:solidFill>
                  <a:schemeClr val="tx1"/>
                </a:solidFill>
                <a:cs typeface="Arial" charset="0"/>
              </a:rPr>
              <a:t>V</a:t>
            </a:r>
            <a:r>
              <a:rPr lang="en-US" baseline="-25000">
                <a:solidFill>
                  <a:schemeClr val="tx1"/>
                </a:solidFill>
                <a:cs typeface="Arial" charset="0"/>
              </a:rPr>
              <a:t>2 </a:t>
            </a:r>
          </a:p>
          <a:p>
            <a:pPr eaLnBrk="1" hangingPunct="1">
              <a:spcBef>
                <a:spcPct val="50000"/>
              </a:spcBef>
            </a:pPr>
            <a:r>
              <a:rPr lang="en-US">
                <a:solidFill>
                  <a:schemeClr val="tx1"/>
                </a:solidFill>
                <a:cs typeface="Arial" charset="0"/>
              </a:rPr>
              <a:t>V</a:t>
            </a:r>
            <a:r>
              <a:rPr lang="en-US" baseline="-25000">
                <a:solidFill>
                  <a:schemeClr val="tx1"/>
                </a:solidFill>
                <a:cs typeface="Arial" charset="0"/>
              </a:rPr>
              <a:t>2 </a:t>
            </a:r>
            <a:r>
              <a:rPr lang="en-US">
                <a:solidFill>
                  <a:schemeClr val="tx1"/>
                </a:solidFill>
                <a:cs typeface="Arial" charset="0"/>
              </a:rPr>
              <a:t>→ b</a:t>
            </a:r>
            <a:r>
              <a:rPr lang="en-US" baseline="-25000">
                <a:solidFill>
                  <a:schemeClr val="tx1"/>
                </a:solidFill>
                <a:cs typeface="Arial" charset="0"/>
              </a:rPr>
              <a:t> </a:t>
            </a:r>
            <a:r>
              <a:rPr lang="en-US">
                <a:solidFill>
                  <a:schemeClr val="tx1"/>
                </a:solidFill>
                <a:cs typeface="Arial" charset="0"/>
              </a:rPr>
              <a:t>V</a:t>
            </a:r>
            <a:r>
              <a:rPr lang="en-US" baseline="-25000">
                <a:solidFill>
                  <a:schemeClr val="tx1"/>
                </a:solidFill>
                <a:cs typeface="Arial" charset="0"/>
              </a:rPr>
              <a:t>2 </a:t>
            </a:r>
            <a:endParaRPr lang="en-US">
              <a:solidFill>
                <a:schemeClr val="tx1"/>
              </a:solidFill>
              <a:cs typeface="Arial" charset="0"/>
            </a:endParaRPr>
          </a:p>
          <a:p>
            <a:pPr eaLnBrk="1" hangingPunct="1">
              <a:spcBef>
                <a:spcPct val="50000"/>
              </a:spcBef>
            </a:pPr>
            <a:r>
              <a:rPr lang="en-US">
                <a:solidFill>
                  <a:schemeClr val="tx1"/>
                </a:solidFill>
                <a:cs typeface="Arial" charset="0"/>
              </a:rPr>
              <a:t>V</a:t>
            </a:r>
            <a:r>
              <a:rPr lang="en-US" baseline="-25000">
                <a:solidFill>
                  <a:schemeClr val="tx1"/>
                </a:solidFill>
                <a:cs typeface="Arial" charset="0"/>
              </a:rPr>
              <a:t>2 </a:t>
            </a:r>
            <a:r>
              <a:rPr lang="en-US">
                <a:solidFill>
                  <a:schemeClr val="tx1"/>
                </a:solidFill>
                <a:cs typeface="Arial" charset="0"/>
              </a:rPr>
              <a:t>→ a</a:t>
            </a:r>
            <a:r>
              <a:rPr lang="en-US" baseline="-25000">
                <a:solidFill>
                  <a:schemeClr val="tx1"/>
                </a:solidFill>
                <a:cs typeface="Arial" charset="0"/>
              </a:rPr>
              <a:t> </a:t>
            </a:r>
          </a:p>
          <a:p>
            <a:pPr eaLnBrk="1" hangingPunct="1">
              <a:spcBef>
                <a:spcPct val="50000"/>
              </a:spcBef>
            </a:pPr>
            <a:r>
              <a:rPr lang="en-US">
                <a:solidFill>
                  <a:schemeClr val="tx1"/>
                </a:solidFill>
                <a:cs typeface="Arial" charset="0"/>
              </a:rPr>
              <a:t>V</a:t>
            </a:r>
            <a:r>
              <a:rPr lang="en-US" baseline="-25000">
                <a:solidFill>
                  <a:schemeClr val="tx1"/>
                </a:solidFill>
                <a:cs typeface="Arial" charset="0"/>
              </a:rPr>
              <a:t>2 </a:t>
            </a:r>
            <a:r>
              <a:rPr lang="en-US">
                <a:solidFill>
                  <a:schemeClr val="tx1"/>
                </a:solidFill>
                <a:cs typeface="Arial" charset="0"/>
              </a:rPr>
              <a:t>→ b</a:t>
            </a:r>
          </a:p>
          <a:p>
            <a:pPr eaLnBrk="1" hangingPunct="1">
              <a:spcBef>
                <a:spcPct val="50000"/>
              </a:spcBef>
            </a:pPr>
            <a:endParaRPr lang="en-US" sz="1800">
              <a:solidFill>
                <a:schemeClr val="tx1"/>
              </a:solidFill>
              <a:latin typeface="Arial"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BECC2016-43DD-4478-8DD8-DC573C52588C}" type="slidenum">
              <a:rPr lang="en-US"/>
              <a:pPr>
                <a:defRPr/>
              </a:pPr>
              <a:t>12</a:t>
            </a:fld>
            <a:endParaRPr lang="en-US"/>
          </a:p>
        </p:txBody>
      </p:sp>
      <p:sp>
        <p:nvSpPr>
          <p:cNvPr id="10243" name="Text Box 2"/>
          <p:cNvSpPr txBox="1">
            <a:spLocks noChangeArrowheads="1"/>
          </p:cNvSpPr>
          <p:nvPr/>
        </p:nvSpPr>
        <p:spPr bwMode="auto">
          <a:xfrm>
            <a:off x="228600" y="304800"/>
            <a:ext cx="3886200" cy="350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rgbClr val="FF0000"/>
                </a:solidFill>
              </a:rPr>
              <a:t>L</a:t>
            </a:r>
            <a:r>
              <a:rPr lang="en-US" baseline="-25000">
                <a:solidFill>
                  <a:srgbClr val="FF0000"/>
                </a:solidFill>
              </a:rPr>
              <a:t>1 </a:t>
            </a:r>
            <a:r>
              <a:rPr lang="en-US">
                <a:solidFill>
                  <a:srgbClr val="FF0000"/>
                </a:solidFill>
              </a:rPr>
              <a:t>= { a</a:t>
            </a:r>
            <a:r>
              <a:rPr lang="en-US" baseline="30000">
                <a:solidFill>
                  <a:srgbClr val="FF0000"/>
                </a:solidFill>
              </a:rPr>
              <a:t>n </a:t>
            </a:r>
            <a:r>
              <a:rPr lang="en-US">
                <a:solidFill>
                  <a:srgbClr val="FF0000"/>
                </a:solidFill>
              </a:rPr>
              <a:t>b</a:t>
            </a:r>
            <a:r>
              <a:rPr lang="en-US" baseline="30000">
                <a:solidFill>
                  <a:srgbClr val="FF0000"/>
                </a:solidFill>
              </a:rPr>
              <a:t>2n </a:t>
            </a:r>
            <a:r>
              <a:rPr lang="en-US">
                <a:solidFill>
                  <a:srgbClr val="FF0000"/>
                </a:solidFill>
              </a:rPr>
              <a:t>: n </a:t>
            </a:r>
            <a:r>
              <a:rPr lang="en-US">
                <a:solidFill>
                  <a:srgbClr val="FF0000"/>
                </a:solidFill>
                <a:cs typeface="Arial" charset="0"/>
              </a:rPr>
              <a:t>≥ 0}</a:t>
            </a:r>
          </a:p>
          <a:p>
            <a:pPr eaLnBrk="1" hangingPunct="1">
              <a:spcBef>
                <a:spcPct val="50000"/>
              </a:spcBef>
            </a:pPr>
            <a:r>
              <a:rPr lang="en-US">
                <a:solidFill>
                  <a:schemeClr val="accent2"/>
                </a:solidFill>
                <a:cs typeface="Arial" charset="0"/>
              </a:rPr>
              <a:t>S</a:t>
            </a:r>
            <a:r>
              <a:rPr lang="en-US" baseline="-25000">
                <a:solidFill>
                  <a:schemeClr val="accent2"/>
                </a:solidFill>
                <a:cs typeface="Arial" charset="0"/>
              </a:rPr>
              <a:t>1 </a:t>
            </a:r>
            <a:r>
              <a:rPr lang="en-US">
                <a:solidFill>
                  <a:schemeClr val="accent2"/>
                </a:solidFill>
                <a:cs typeface="Arial" charset="0"/>
              </a:rPr>
              <a:t>→a S</a:t>
            </a:r>
            <a:r>
              <a:rPr lang="en-US" baseline="-25000">
                <a:solidFill>
                  <a:schemeClr val="accent2"/>
                </a:solidFill>
                <a:cs typeface="Arial" charset="0"/>
              </a:rPr>
              <a:t>1 </a:t>
            </a:r>
            <a:r>
              <a:rPr lang="en-US">
                <a:solidFill>
                  <a:schemeClr val="accent2"/>
                </a:solidFill>
                <a:cs typeface="Arial" charset="0"/>
              </a:rPr>
              <a:t>bb</a:t>
            </a:r>
          </a:p>
          <a:p>
            <a:pPr eaLnBrk="1" hangingPunct="1">
              <a:spcBef>
                <a:spcPct val="50000"/>
              </a:spcBef>
            </a:pPr>
            <a:r>
              <a:rPr lang="en-US">
                <a:solidFill>
                  <a:schemeClr val="accent2"/>
                </a:solidFill>
                <a:cs typeface="Arial" charset="0"/>
              </a:rPr>
              <a:t>S</a:t>
            </a:r>
            <a:r>
              <a:rPr lang="en-US" baseline="-25000">
                <a:solidFill>
                  <a:schemeClr val="accent2"/>
                </a:solidFill>
                <a:cs typeface="Arial" charset="0"/>
              </a:rPr>
              <a:t>1 </a:t>
            </a:r>
            <a:r>
              <a:rPr lang="en-US">
                <a:solidFill>
                  <a:schemeClr val="accent2"/>
                </a:solidFill>
                <a:cs typeface="Arial" charset="0"/>
              </a:rPr>
              <a:t>→</a:t>
            </a:r>
            <a:r>
              <a:rPr lang="el-GR">
                <a:solidFill>
                  <a:schemeClr val="accent2"/>
                </a:solidFill>
                <a:cs typeface="Arial" charset="0"/>
              </a:rPr>
              <a:t>ε</a:t>
            </a:r>
            <a:endParaRPr lang="en-US">
              <a:solidFill>
                <a:schemeClr val="accent2"/>
              </a:solidFill>
              <a:cs typeface="Arial" charset="0"/>
            </a:endParaRPr>
          </a:p>
          <a:p>
            <a:pPr eaLnBrk="1" hangingPunct="1">
              <a:spcBef>
                <a:spcPct val="50000"/>
              </a:spcBef>
            </a:pPr>
            <a:endParaRPr lang="el-GR">
              <a:solidFill>
                <a:schemeClr val="accent2"/>
              </a:solidFill>
              <a:cs typeface="Arial" charset="0"/>
            </a:endParaRPr>
          </a:p>
          <a:p>
            <a:pPr eaLnBrk="1" hangingPunct="1">
              <a:spcBef>
                <a:spcPct val="50000"/>
              </a:spcBef>
            </a:pPr>
            <a:endParaRPr lang="en-US">
              <a:solidFill>
                <a:schemeClr val="tx1"/>
              </a:solidFill>
              <a:cs typeface="Arial" charset="0"/>
            </a:endParaRPr>
          </a:p>
        </p:txBody>
      </p:sp>
      <p:sp>
        <p:nvSpPr>
          <p:cNvPr id="10244" name="Text Box 3"/>
          <p:cNvSpPr txBox="1">
            <a:spLocks noChangeArrowheads="1"/>
          </p:cNvSpPr>
          <p:nvPr/>
        </p:nvSpPr>
        <p:spPr bwMode="auto">
          <a:xfrm>
            <a:off x="304800" y="2590800"/>
            <a:ext cx="5943600" cy="277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rgbClr val="FF0000"/>
                </a:solidFill>
              </a:rPr>
              <a:t>L</a:t>
            </a:r>
            <a:r>
              <a:rPr lang="en-US" baseline="-25000">
                <a:solidFill>
                  <a:srgbClr val="FF0000"/>
                </a:solidFill>
              </a:rPr>
              <a:t>2 </a:t>
            </a:r>
            <a:r>
              <a:rPr lang="en-US">
                <a:solidFill>
                  <a:srgbClr val="FF0000"/>
                </a:solidFill>
              </a:rPr>
              <a:t>= { u u</a:t>
            </a:r>
            <a:r>
              <a:rPr lang="en-US" baseline="30000">
                <a:solidFill>
                  <a:srgbClr val="FF0000"/>
                </a:solidFill>
              </a:rPr>
              <a:t>R</a:t>
            </a:r>
            <a:r>
              <a:rPr lang="en-US">
                <a:solidFill>
                  <a:srgbClr val="FF0000"/>
                </a:solidFill>
              </a:rPr>
              <a:t> v : u, v in {a, b}</a:t>
            </a:r>
            <a:r>
              <a:rPr lang="en-US" baseline="30000">
                <a:solidFill>
                  <a:srgbClr val="FF0000"/>
                </a:solidFill>
              </a:rPr>
              <a:t>+</a:t>
            </a:r>
            <a:r>
              <a:rPr lang="en-US">
                <a:solidFill>
                  <a:srgbClr val="FF0000"/>
                </a:solidFill>
              </a:rPr>
              <a:t>} </a:t>
            </a:r>
          </a:p>
          <a:p>
            <a:pPr eaLnBrk="1" hangingPunct="1">
              <a:spcBef>
                <a:spcPct val="50000"/>
              </a:spcBef>
            </a:pPr>
            <a:r>
              <a:rPr lang="en-US">
                <a:solidFill>
                  <a:schemeClr val="tx1"/>
                </a:solidFill>
                <a:cs typeface="Arial" charset="0"/>
              </a:rPr>
              <a:t>S</a:t>
            </a:r>
            <a:r>
              <a:rPr lang="en-US" baseline="-25000">
                <a:solidFill>
                  <a:schemeClr val="tx1"/>
                </a:solidFill>
                <a:cs typeface="Arial" charset="0"/>
              </a:rPr>
              <a:t>2 </a:t>
            </a:r>
            <a:r>
              <a:rPr lang="en-US">
                <a:solidFill>
                  <a:schemeClr val="tx1"/>
                </a:solidFill>
                <a:cs typeface="Arial" charset="0"/>
              </a:rPr>
              <a:t>→ U</a:t>
            </a:r>
            <a:r>
              <a:rPr lang="en-US" baseline="-25000">
                <a:solidFill>
                  <a:schemeClr val="tx1"/>
                </a:solidFill>
                <a:cs typeface="Arial" charset="0"/>
              </a:rPr>
              <a:t>2 </a:t>
            </a:r>
            <a:r>
              <a:rPr lang="en-US">
                <a:solidFill>
                  <a:schemeClr val="tx1"/>
                </a:solidFill>
                <a:cs typeface="Arial" charset="0"/>
              </a:rPr>
              <a:t>V</a:t>
            </a:r>
            <a:r>
              <a:rPr lang="en-US" baseline="-25000">
                <a:solidFill>
                  <a:schemeClr val="tx1"/>
                </a:solidFill>
                <a:cs typeface="Arial" charset="0"/>
              </a:rPr>
              <a:t>2 </a:t>
            </a:r>
          </a:p>
          <a:p>
            <a:pPr eaLnBrk="1" hangingPunct="1">
              <a:spcBef>
                <a:spcPct val="50000"/>
              </a:spcBef>
            </a:pPr>
            <a:endParaRPr lang="en-US">
              <a:solidFill>
                <a:schemeClr val="tx1"/>
              </a:solidFill>
              <a:cs typeface="Arial" charset="0"/>
            </a:endParaRPr>
          </a:p>
          <a:p>
            <a:pPr eaLnBrk="1" hangingPunct="1">
              <a:spcBef>
                <a:spcPct val="50000"/>
              </a:spcBef>
            </a:pPr>
            <a:endParaRPr lang="en-US">
              <a:solidFill>
                <a:srgbClr val="FF0000"/>
              </a:solidFill>
            </a:endParaRPr>
          </a:p>
        </p:txBody>
      </p:sp>
      <p:sp>
        <p:nvSpPr>
          <p:cNvPr id="10245" name="Text Box 4"/>
          <p:cNvSpPr txBox="1">
            <a:spLocks noChangeArrowheads="1"/>
          </p:cNvSpPr>
          <p:nvPr/>
        </p:nvSpPr>
        <p:spPr bwMode="auto">
          <a:xfrm>
            <a:off x="3048000" y="3276600"/>
            <a:ext cx="2514600" cy="318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chemeClr val="tx1"/>
                </a:solidFill>
                <a:cs typeface="Arial" charset="0"/>
              </a:rPr>
              <a:t>U</a:t>
            </a:r>
            <a:r>
              <a:rPr lang="en-US" baseline="-25000">
                <a:solidFill>
                  <a:schemeClr val="tx1"/>
                </a:solidFill>
                <a:cs typeface="Arial" charset="0"/>
              </a:rPr>
              <a:t>2 </a:t>
            </a:r>
            <a:r>
              <a:rPr lang="en-US">
                <a:solidFill>
                  <a:schemeClr val="tx1"/>
                </a:solidFill>
                <a:cs typeface="Arial" charset="0"/>
              </a:rPr>
              <a:t>→ a</a:t>
            </a:r>
            <a:r>
              <a:rPr lang="en-US" baseline="-25000">
                <a:solidFill>
                  <a:schemeClr val="tx1"/>
                </a:solidFill>
                <a:cs typeface="Arial" charset="0"/>
              </a:rPr>
              <a:t> </a:t>
            </a:r>
            <a:r>
              <a:rPr lang="en-US">
                <a:solidFill>
                  <a:schemeClr val="tx1"/>
                </a:solidFill>
                <a:cs typeface="Arial" charset="0"/>
              </a:rPr>
              <a:t>U</a:t>
            </a:r>
            <a:r>
              <a:rPr lang="en-US" baseline="-25000">
                <a:solidFill>
                  <a:schemeClr val="tx1"/>
                </a:solidFill>
                <a:cs typeface="Arial" charset="0"/>
              </a:rPr>
              <a:t>2 </a:t>
            </a:r>
            <a:r>
              <a:rPr lang="en-US">
                <a:solidFill>
                  <a:schemeClr val="tx1"/>
                </a:solidFill>
                <a:cs typeface="Arial" charset="0"/>
              </a:rPr>
              <a:t>a</a:t>
            </a:r>
            <a:endParaRPr lang="en-US" baseline="-25000">
              <a:solidFill>
                <a:schemeClr val="tx1"/>
              </a:solidFill>
              <a:cs typeface="Arial" charset="0"/>
            </a:endParaRPr>
          </a:p>
          <a:p>
            <a:pPr eaLnBrk="1" hangingPunct="1">
              <a:spcBef>
                <a:spcPct val="50000"/>
              </a:spcBef>
            </a:pPr>
            <a:r>
              <a:rPr lang="en-US">
                <a:solidFill>
                  <a:schemeClr val="tx1"/>
                </a:solidFill>
                <a:cs typeface="Arial" charset="0"/>
              </a:rPr>
              <a:t>U</a:t>
            </a:r>
            <a:r>
              <a:rPr lang="en-US" baseline="-25000">
                <a:solidFill>
                  <a:schemeClr val="tx1"/>
                </a:solidFill>
                <a:cs typeface="Arial" charset="0"/>
              </a:rPr>
              <a:t>2 </a:t>
            </a:r>
            <a:r>
              <a:rPr lang="en-US">
                <a:solidFill>
                  <a:schemeClr val="tx1"/>
                </a:solidFill>
                <a:cs typeface="Arial" charset="0"/>
              </a:rPr>
              <a:t>→ b U</a:t>
            </a:r>
            <a:r>
              <a:rPr lang="en-US" baseline="-25000">
                <a:solidFill>
                  <a:schemeClr val="tx1"/>
                </a:solidFill>
                <a:cs typeface="Arial" charset="0"/>
              </a:rPr>
              <a:t>2 </a:t>
            </a:r>
            <a:r>
              <a:rPr lang="en-US">
                <a:solidFill>
                  <a:schemeClr val="tx1"/>
                </a:solidFill>
                <a:cs typeface="Arial" charset="0"/>
              </a:rPr>
              <a:t>b</a:t>
            </a:r>
            <a:endParaRPr lang="en-US" baseline="-25000">
              <a:solidFill>
                <a:schemeClr val="tx1"/>
              </a:solidFill>
              <a:cs typeface="Arial" charset="0"/>
            </a:endParaRPr>
          </a:p>
          <a:p>
            <a:pPr eaLnBrk="1" hangingPunct="1">
              <a:spcBef>
                <a:spcPct val="50000"/>
              </a:spcBef>
            </a:pPr>
            <a:r>
              <a:rPr lang="en-US">
                <a:solidFill>
                  <a:schemeClr val="tx1"/>
                </a:solidFill>
                <a:cs typeface="Arial" charset="0"/>
              </a:rPr>
              <a:t>U</a:t>
            </a:r>
            <a:r>
              <a:rPr lang="en-US" baseline="-25000">
                <a:solidFill>
                  <a:schemeClr val="tx1"/>
                </a:solidFill>
                <a:cs typeface="Arial" charset="0"/>
              </a:rPr>
              <a:t>2 </a:t>
            </a:r>
            <a:r>
              <a:rPr lang="en-US">
                <a:solidFill>
                  <a:schemeClr val="tx1"/>
                </a:solidFill>
                <a:cs typeface="Arial" charset="0"/>
              </a:rPr>
              <a:t>→ aa</a:t>
            </a:r>
            <a:endParaRPr lang="en-US" baseline="-25000">
              <a:solidFill>
                <a:schemeClr val="tx1"/>
              </a:solidFill>
              <a:cs typeface="Arial" charset="0"/>
            </a:endParaRPr>
          </a:p>
          <a:p>
            <a:pPr eaLnBrk="1" hangingPunct="1">
              <a:spcBef>
                <a:spcPct val="50000"/>
              </a:spcBef>
            </a:pPr>
            <a:r>
              <a:rPr lang="en-US">
                <a:solidFill>
                  <a:schemeClr val="tx1"/>
                </a:solidFill>
                <a:cs typeface="Arial" charset="0"/>
              </a:rPr>
              <a:t>U</a:t>
            </a:r>
            <a:r>
              <a:rPr lang="en-US" baseline="-25000">
                <a:solidFill>
                  <a:schemeClr val="tx1"/>
                </a:solidFill>
                <a:cs typeface="Arial" charset="0"/>
              </a:rPr>
              <a:t>2 </a:t>
            </a:r>
            <a:r>
              <a:rPr lang="en-US">
                <a:solidFill>
                  <a:schemeClr val="tx1"/>
                </a:solidFill>
                <a:cs typeface="Arial" charset="0"/>
              </a:rPr>
              <a:t>→ bb</a:t>
            </a:r>
            <a:endParaRPr lang="en-US" baseline="-25000">
              <a:solidFill>
                <a:schemeClr val="tx1"/>
              </a:solidFill>
              <a:cs typeface="Arial" charset="0"/>
            </a:endParaRPr>
          </a:p>
          <a:p>
            <a:pPr eaLnBrk="1" hangingPunct="1">
              <a:spcBef>
                <a:spcPct val="50000"/>
              </a:spcBef>
            </a:pPr>
            <a:endParaRPr lang="en-US" sz="1800">
              <a:solidFill>
                <a:schemeClr val="tx1"/>
              </a:solidFill>
              <a:latin typeface="Arial" charset="0"/>
            </a:endParaRPr>
          </a:p>
        </p:txBody>
      </p:sp>
      <p:sp>
        <p:nvSpPr>
          <p:cNvPr id="10246" name="Text Box 5"/>
          <p:cNvSpPr txBox="1">
            <a:spLocks noChangeArrowheads="1"/>
          </p:cNvSpPr>
          <p:nvPr/>
        </p:nvSpPr>
        <p:spPr bwMode="auto">
          <a:xfrm>
            <a:off x="5562600" y="685800"/>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endParaRPr lang="en-US" sz="1800">
              <a:solidFill>
                <a:schemeClr val="tx1"/>
              </a:solidFill>
              <a:latin typeface="Arial" charset="0"/>
            </a:endParaRPr>
          </a:p>
        </p:txBody>
      </p:sp>
      <p:sp>
        <p:nvSpPr>
          <p:cNvPr id="10247" name="Text Box 6"/>
          <p:cNvSpPr txBox="1">
            <a:spLocks noChangeArrowheads="1"/>
          </p:cNvSpPr>
          <p:nvPr/>
        </p:nvSpPr>
        <p:spPr bwMode="auto">
          <a:xfrm>
            <a:off x="6172200" y="3352800"/>
            <a:ext cx="2667000" cy="318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chemeClr val="tx1"/>
                </a:solidFill>
                <a:cs typeface="Arial" charset="0"/>
              </a:rPr>
              <a:t>V</a:t>
            </a:r>
            <a:r>
              <a:rPr lang="en-US" baseline="-25000">
                <a:solidFill>
                  <a:schemeClr val="tx1"/>
                </a:solidFill>
                <a:cs typeface="Arial" charset="0"/>
              </a:rPr>
              <a:t>2 </a:t>
            </a:r>
            <a:r>
              <a:rPr lang="en-US">
                <a:solidFill>
                  <a:schemeClr val="tx1"/>
                </a:solidFill>
                <a:cs typeface="Arial" charset="0"/>
              </a:rPr>
              <a:t>→ a</a:t>
            </a:r>
            <a:r>
              <a:rPr lang="en-US" baseline="-25000">
                <a:solidFill>
                  <a:schemeClr val="tx1"/>
                </a:solidFill>
                <a:cs typeface="Arial" charset="0"/>
              </a:rPr>
              <a:t> </a:t>
            </a:r>
            <a:r>
              <a:rPr lang="en-US">
                <a:solidFill>
                  <a:schemeClr val="tx1"/>
                </a:solidFill>
                <a:cs typeface="Arial" charset="0"/>
              </a:rPr>
              <a:t>V</a:t>
            </a:r>
            <a:r>
              <a:rPr lang="en-US" baseline="-25000">
                <a:solidFill>
                  <a:schemeClr val="tx1"/>
                </a:solidFill>
                <a:cs typeface="Arial" charset="0"/>
              </a:rPr>
              <a:t>2 </a:t>
            </a:r>
          </a:p>
          <a:p>
            <a:pPr eaLnBrk="1" hangingPunct="1">
              <a:spcBef>
                <a:spcPct val="50000"/>
              </a:spcBef>
            </a:pPr>
            <a:r>
              <a:rPr lang="en-US">
                <a:solidFill>
                  <a:schemeClr val="tx1"/>
                </a:solidFill>
                <a:cs typeface="Arial" charset="0"/>
              </a:rPr>
              <a:t>V</a:t>
            </a:r>
            <a:r>
              <a:rPr lang="en-US" baseline="-25000">
                <a:solidFill>
                  <a:schemeClr val="tx1"/>
                </a:solidFill>
                <a:cs typeface="Arial" charset="0"/>
              </a:rPr>
              <a:t>2 </a:t>
            </a:r>
            <a:r>
              <a:rPr lang="en-US">
                <a:solidFill>
                  <a:schemeClr val="tx1"/>
                </a:solidFill>
                <a:cs typeface="Arial" charset="0"/>
              </a:rPr>
              <a:t>→ b</a:t>
            </a:r>
            <a:r>
              <a:rPr lang="en-US" baseline="-25000">
                <a:solidFill>
                  <a:schemeClr val="tx1"/>
                </a:solidFill>
                <a:cs typeface="Arial" charset="0"/>
              </a:rPr>
              <a:t> </a:t>
            </a:r>
            <a:r>
              <a:rPr lang="en-US">
                <a:solidFill>
                  <a:schemeClr val="tx1"/>
                </a:solidFill>
                <a:cs typeface="Arial" charset="0"/>
              </a:rPr>
              <a:t>V</a:t>
            </a:r>
            <a:r>
              <a:rPr lang="en-US" baseline="-25000">
                <a:solidFill>
                  <a:schemeClr val="tx1"/>
                </a:solidFill>
                <a:cs typeface="Arial" charset="0"/>
              </a:rPr>
              <a:t>2 </a:t>
            </a:r>
            <a:endParaRPr lang="en-US">
              <a:solidFill>
                <a:schemeClr val="tx1"/>
              </a:solidFill>
              <a:cs typeface="Arial" charset="0"/>
            </a:endParaRPr>
          </a:p>
          <a:p>
            <a:pPr eaLnBrk="1" hangingPunct="1">
              <a:spcBef>
                <a:spcPct val="50000"/>
              </a:spcBef>
            </a:pPr>
            <a:r>
              <a:rPr lang="en-US">
                <a:solidFill>
                  <a:schemeClr val="tx1"/>
                </a:solidFill>
                <a:cs typeface="Arial" charset="0"/>
              </a:rPr>
              <a:t>V</a:t>
            </a:r>
            <a:r>
              <a:rPr lang="en-US" baseline="-25000">
                <a:solidFill>
                  <a:schemeClr val="tx1"/>
                </a:solidFill>
                <a:cs typeface="Arial" charset="0"/>
              </a:rPr>
              <a:t>2 </a:t>
            </a:r>
            <a:r>
              <a:rPr lang="en-US">
                <a:solidFill>
                  <a:schemeClr val="tx1"/>
                </a:solidFill>
                <a:cs typeface="Arial" charset="0"/>
              </a:rPr>
              <a:t>→ a</a:t>
            </a:r>
            <a:r>
              <a:rPr lang="en-US" baseline="-25000">
                <a:solidFill>
                  <a:schemeClr val="tx1"/>
                </a:solidFill>
                <a:cs typeface="Arial" charset="0"/>
              </a:rPr>
              <a:t> </a:t>
            </a:r>
          </a:p>
          <a:p>
            <a:pPr eaLnBrk="1" hangingPunct="1">
              <a:spcBef>
                <a:spcPct val="50000"/>
              </a:spcBef>
            </a:pPr>
            <a:r>
              <a:rPr lang="en-US">
                <a:solidFill>
                  <a:schemeClr val="tx1"/>
                </a:solidFill>
                <a:cs typeface="Arial" charset="0"/>
              </a:rPr>
              <a:t>V</a:t>
            </a:r>
            <a:r>
              <a:rPr lang="en-US" baseline="-25000">
                <a:solidFill>
                  <a:schemeClr val="tx1"/>
                </a:solidFill>
                <a:cs typeface="Arial" charset="0"/>
              </a:rPr>
              <a:t>2 </a:t>
            </a:r>
            <a:r>
              <a:rPr lang="en-US">
                <a:solidFill>
                  <a:schemeClr val="tx1"/>
                </a:solidFill>
                <a:cs typeface="Arial" charset="0"/>
              </a:rPr>
              <a:t>→ b</a:t>
            </a:r>
          </a:p>
          <a:p>
            <a:pPr eaLnBrk="1" hangingPunct="1">
              <a:spcBef>
                <a:spcPct val="50000"/>
              </a:spcBef>
            </a:pPr>
            <a:endParaRPr lang="en-US" sz="1800">
              <a:solidFill>
                <a:schemeClr val="tx1"/>
              </a:solidFill>
              <a:latin typeface="Arial" charset="0"/>
            </a:endParaRPr>
          </a:p>
        </p:txBody>
      </p:sp>
      <p:sp>
        <p:nvSpPr>
          <p:cNvPr id="10248" name="Text Box 7"/>
          <p:cNvSpPr txBox="1">
            <a:spLocks noChangeArrowheads="1"/>
          </p:cNvSpPr>
          <p:nvPr/>
        </p:nvSpPr>
        <p:spPr bwMode="auto">
          <a:xfrm>
            <a:off x="4343400" y="228600"/>
            <a:ext cx="5105400" cy="277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rgbClr val="008000"/>
                </a:solidFill>
              </a:rPr>
              <a:t>UNION: </a:t>
            </a:r>
          </a:p>
          <a:p>
            <a:pPr eaLnBrk="1" hangingPunct="1">
              <a:spcBef>
                <a:spcPct val="50000"/>
              </a:spcBef>
            </a:pPr>
            <a:r>
              <a:rPr lang="en-US">
                <a:solidFill>
                  <a:srgbClr val="008000"/>
                </a:solidFill>
              </a:rPr>
              <a:t>Start symbol S</a:t>
            </a:r>
          </a:p>
          <a:p>
            <a:pPr eaLnBrk="1" hangingPunct="1">
              <a:spcBef>
                <a:spcPct val="50000"/>
              </a:spcBef>
            </a:pPr>
            <a:r>
              <a:rPr lang="en-US">
                <a:solidFill>
                  <a:srgbClr val="008000"/>
                </a:solidFill>
              </a:rPr>
              <a:t>S </a:t>
            </a:r>
            <a:r>
              <a:rPr lang="en-US">
                <a:solidFill>
                  <a:srgbClr val="008000"/>
                </a:solidFill>
                <a:cs typeface="Arial" charset="0"/>
              </a:rPr>
              <a:t>→</a:t>
            </a:r>
            <a:r>
              <a:rPr lang="en-US">
                <a:solidFill>
                  <a:schemeClr val="tx1"/>
                </a:solidFill>
                <a:cs typeface="Arial" charset="0"/>
              </a:rPr>
              <a:t> </a:t>
            </a:r>
            <a:r>
              <a:rPr lang="en-US">
                <a:solidFill>
                  <a:schemeClr val="accent2"/>
                </a:solidFill>
                <a:cs typeface="Arial" charset="0"/>
              </a:rPr>
              <a:t>S</a:t>
            </a:r>
            <a:r>
              <a:rPr lang="en-US" baseline="-25000">
                <a:solidFill>
                  <a:schemeClr val="accent2"/>
                </a:solidFill>
                <a:cs typeface="Arial" charset="0"/>
              </a:rPr>
              <a:t>1         </a:t>
            </a:r>
            <a:r>
              <a:rPr lang="en-US">
                <a:solidFill>
                  <a:srgbClr val="008000"/>
                </a:solidFill>
              </a:rPr>
              <a:t>S </a:t>
            </a:r>
            <a:r>
              <a:rPr lang="en-US">
                <a:solidFill>
                  <a:srgbClr val="008000"/>
                </a:solidFill>
                <a:cs typeface="Arial" charset="0"/>
              </a:rPr>
              <a:t>→</a:t>
            </a:r>
            <a:r>
              <a:rPr lang="en-US">
                <a:solidFill>
                  <a:schemeClr val="tx1"/>
                </a:solidFill>
                <a:cs typeface="Arial" charset="0"/>
              </a:rPr>
              <a:t> </a:t>
            </a:r>
            <a:r>
              <a:rPr lang="en-US">
                <a:cs typeface="Arial" charset="0"/>
              </a:rPr>
              <a:t>S</a:t>
            </a:r>
            <a:r>
              <a:rPr lang="en-US" baseline="-25000">
                <a:cs typeface="Arial" charset="0"/>
              </a:rPr>
              <a:t>2 </a:t>
            </a:r>
          </a:p>
          <a:p>
            <a:pPr eaLnBrk="1" hangingPunct="1">
              <a:spcBef>
                <a:spcPct val="50000"/>
              </a:spcBef>
            </a:pPr>
            <a:endParaRPr lang="en-US">
              <a:cs typeface="Arial"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EC1A2556-9F64-4AF3-9A2C-E2C4D87ECABC}" type="slidenum">
              <a:rPr lang="en-US"/>
              <a:pPr>
                <a:defRPr/>
              </a:pPr>
              <a:t>13</a:t>
            </a:fld>
            <a:endParaRPr lang="en-US"/>
          </a:p>
        </p:txBody>
      </p:sp>
      <p:sp>
        <p:nvSpPr>
          <p:cNvPr id="11267" name="Text Box 2"/>
          <p:cNvSpPr txBox="1">
            <a:spLocks noChangeArrowheads="1"/>
          </p:cNvSpPr>
          <p:nvPr/>
        </p:nvSpPr>
        <p:spPr bwMode="auto">
          <a:xfrm>
            <a:off x="228600" y="304800"/>
            <a:ext cx="3886200" cy="350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rgbClr val="FF0000"/>
                </a:solidFill>
              </a:rPr>
              <a:t>L</a:t>
            </a:r>
            <a:r>
              <a:rPr lang="en-US" baseline="-25000">
                <a:solidFill>
                  <a:srgbClr val="FF0000"/>
                </a:solidFill>
              </a:rPr>
              <a:t>1 </a:t>
            </a:r>
            <a:r>
              <a:rPr lang="en-US">
                <a:solidFill>
                  <a:srgbClr val="FF0000"/>
                </a:solidFill>
              </a:rPr>
              <a:t>= { a</a:t>
            </a:r>
            <a:r>
              <a:rPr lang="en-US" baseline="30000">
                <a:solidFill>
                  <a:srgbClr val="FF0000"/>
                </a:solidFill>
              </a:rPr>
              <a:t>n </a:t>
            </a:r>
            <a:r>
              <a:rPr lang="en-US">
                <a:solidFill>
                  <a:srgbClr val="FF0000"/>
                </a:solidFill>
              </a:rPr>
              <a:t>b</a:t>
            </a:r>
            <a:r>
              <a:rPr lang="en-US" baseline="30000">
                <a:solidFill>
                  <a:srgbClr val="FF0000"/>
                </a:solidFill>
              </a:rPr>
              <a:t>2n </a:t>
            </a:r>
            <a:r>
              <a:rPr lang="en-US">
                <a:solidFill>
                  <a:srgbClr val="FF0000"/>
                </a:solidFill>
              </a:rPr>
              <a:t>: n </a:t>
            </a:r>
            <a:r>
              <a:rPr lang="en-US">
                <a:solidFill>
                  <a:srgbClr val="FF0000"/>
                </a:solidFill>
                <a:cs typeface="Arial" charset="0"/>
              </a:rPr>
              <a:t>≥ 0}</a:t>
            </a:r>
          </a:p>
          <a:p>
            <a:pPr eaLnBrk="1" hangingPunct="1">
              <a:spcBef>
                <a:spcPct val="50000"/>
              </a:spcBef>
            </a:pPr>
            <a:r>
              <a:rPr lang="en-US">
                <a:solidFill>
                  <a:schemeClr val="accent2"/>
                </a:solidFill>
                <a:cs typeface="Arial" charset="0"/>
              </a:rPr>
              <a:t>S</a:t>
            </a:r>
            <a:r>
              <a:rPr lang="en-US" baseline="-25000">
                <a:solidFill>
                  <a:schemeClr val="accent2"/>
                </a:solidFill>
                <a:cs typeface="Arial" charset="0"/>
              </a:rPr>
              <a:t>1 </a:t>
            </a:r>
            <a:r>
              <a:rPr lang="en-US">
                <a:solidFill>
                  <a:schemeClr val="accent2"/>
                </a:solidFill>
                <a:cs typeface="Arial" charset="0"/>
              </a:rPr>
              <a:t>→a S</a:t>
            </a:r>
            <a:r>
              <a:rPr lang="en-US" baseline="-25000">
                <a:solidFill>
                  <a:schemeClr val="accent2"/>
                </a:solidFill>
                <a:cs typeface="Arial" charset="0"/>
              </a:rPr>
              <a:t>1 </a:t>
            </a:r>
            <a:r>
              <a:rPr lang="en-US">
                <a:solidFill>
                  <a:schemeClr val="accent2"/>
                </a:solidFill>
                <a:cs typeface="Arial" charset="0"/>
              </a:rPr>
              <a:t>bb</a:t>
            </a:r>
          </a:p>
          <a:p>
            <a:pPr eaLnBrk="1" hangingPunct="1">
              <a:spcBef>
                <a:spcPct val="50000"/>
              </a:spcBef>
            </a:pPr>
            <a:r>
              <a:rPr lang="en-US">
                <a:solidFill>
                  <a:schemeClr val="accent2"/>
                </a:solidFill>
                <a:cs typeface="Arial" charset="0"/>
              </a:rPr>
              <a:t>S</a:t>
            </a:r>
            <a:r>
              <a:rPr lang="en-US" baseline="-25000">
                <a:solidFill>
                  <a:schemeClr val="accent2"/>
                </a:solidFill>
                <a:cs typeface="Arial" charset="0"/>
              </a:rPr>
              <a:t>1 </a:t>
            </a:r>
            <a:r>
              <a:rPr lang="en-US">
                <a:solidFill>
                  <a:schemeClr val="accent2"/>
                </a:solidFill>
                <a:cs typeface="Arial" charset="0"/>
              </a:rPr>
              <a:t>→</a:t>
            </a:r>
            <a:r>
              <a:rPr lang="el-GR">
                <a:solidFill>
                  <a:schemeClr val="accent2"/>
                </a:solidFill>
                <a:cs typeface="Arial" charset="0"/>
              </a:rPr>
              <a:t>ε</a:t>
            </a:r>
            <a:endParaRPr lang="en-US">
              <a:solidFill>
                <a:schemeClr val="accent2"/>
              </a:solidFill>
              <a:cs typeface="Arial" charset="0"/>
            </a:endParaRPr>
          </a:p>
          <a:p>
            <a:pPr eaLnBrk="1" hangingPunct="1">
              <a:spcBef>
                <a:spcPct val="50000"/>
              </a:spcBef>
            </a:pPr>
            <a:endParaRPr lang="el-GR">
              <a:solidFill>
                <a:schemeClr val="accent2"/>
              </a:solidFill>
              <a:cs typeface="Arial" charset="0"/>
            </a:endParaRPr>
          </a:p>
          <a:p>
            <a:pPr eaLnBrk="1" hangingPunct="1">
              <a:spcBef>
                <a:spcPct val="50000"/>
              </a:spcBef>
            </a:pPr>
            <a:endParaRPr lang="en-US">
              <a:solidFill>
                <a:schemeClr val="tx1"/>
              </a:solidFill>
              <a:cs typeface="Arial" charset="0"/>
            </a:endParaRPr>
          </a:p>
        </p:txBody>
      </p:sp>
      <p:sp>
        <p:nvSpPr>
          <p:cNvPr id="11268" name="Text Box 3"/>
          <p:cNvSpPr txBox="1">
            <a:spLocks noChangeArrowheads="1"/>
          </p:cNvSpPr>
          <p:nvPr/>
        </p:nvSpPr>
        <p:spPr bwMode="auto">
          <a:xfrm>
            <a:off x="304800" y="2590800"/>
            <a:ext cx="5943600" cy="277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rgbClr val="FF0000"/>
                </a:solidFill>
              </a:rPr>
              <a:t>L</a:t>
            </a:r>
            <a:r>
              <a:rPr lang="en-US" baseline="-25000">
                <a:solidFill>
                  <a:srgbClr val="FF0000"/>
                </a:solidFill>
              </a:rPr>
              <a:t>2 </a:t>
            </a:r>
            <a:r>
              <a:rPr lang="en-US">
                <a:solidFill>
                  <a:srgbClr val="FF0000"/>
                </a:solidFill>
              </a:rPr>
              <a:t>= { u u</a:t>
            </a:r>
            <a:r>
              <a:rPr lang="en-US" baseline="30000">
                <a:solidFill>
                  <a:srgbClr val="FF0000"/>
                </a:solidFill>
              </a:rPr>
              <a:t>R</a:t>
            </a:r>
            <a:r>
              <a:rPr lang="en-US">
                <a:solidFill>
                  <a:srgbClr val="FF0000"/>
                </a:solidFill>
              </a:rPr>
              <a:t> v : u, v in {a, b}</a:t>
            </a:r>
            <a:r>
              <a:rPr lang="en-US" baseline="30000">
                <a:solidFill>
                  <a:srgbClr val="FF0000"/>
                </a:solidFill>
              </a:rPr>
              <a:t>+</a:t>
            </a:r>
            <a:r>
              <a:rPr lang="en-US">
                <a:solidFill>
                  <a:srgbClr val="FF0000"/>
                </a:solidFill>
              </a:rPr>
              <a:t>} </a:t>
            </a:r>
          </a:p>
          <a:p>
            <a:pPr eaLnBrk="1" hangingPunct="1">
              <a:spcBef>
                <a:spcPct val="50000"/>
              </a:spcBef>
            </a:pPr>
            <a:r>
              <a:rPr lang="en-US">
                <a:solidFill>
                  <a:schemeClr val="tx1"/>
                </a:solidFill>
                <a:cs typeface="Arial" charset="0"/>
              </a:rPr>
              <a:t>S</a:t>
            </a:r>
            <a:r>
              <a:rPr lang="en-US" baseline="-25000">
                <a:solidFill>
                  <a:schemeClr val="tx1"/>
                </a:solidFill>
                <a:cs typeface="Arial" charset="0"/>
              </a:rPr>
              <a:t>2 </a:t>
            </a:r>
            <a:r>
              <a:rPr lang="en-US">
                <a:solidFill>
                  <a:schemeClr val="tx1"/>
                </a:solidFill>
                <a:cs typeface="Arial" charset="0"/>
              </a:rPr>
              <a:t>→ U</a:t>
            </a:r>
            <a:r>
              <a:rPr lang="en-US" baseline="-25000">
                <a:solidFill>
                  <a:schemeClr val="tx1"/>
                </a:solidFill>
                <a:cs typeface="Arial" charset="0"/>
              </a:rPr>
              <a:t>2 </a:t>
            </a:r>
            <a:r>
              <a:rPr lang="en-US">
                <a:solidFill>
                  <a:schemeClr val="tx1"/>
                </a:solidFill>
                <a:cs typeface="Arial" charset="0"/>
              </a:rPr>
              <a:t>V</a:t>
            </a:r>
            <a:r>
              <a:rPr lang="en-US" baseline="-25000">
                <a:solidFill>
                  <a:schemeClr val="tx1"/>
                </a:solidFill>
                <a:cs typeface="Arial" charset="0"/>
              </a:rPr>
              <a:t>2 </a:t>
            </a:r>
          </a:p>
          <a:p>
            <a:pPr eaLnBrk="1" hangingPunct="1">
              <a:spcBef>
                <a:spcPct val="50000"/>
              </a:spcBef>
            </a:pPr>
            <a:endParaRPr lang="en-US">
              <a:solidFill>
                <a:schemeClr val="tx1"/>
              </a:solidFill>
              <a:cs typeface="Arial" charset="0"/>
            </a:endParaRPr>
          </a:p>
          <a:p>
            <a:pPr eaLnBrk="1" hangingPunct="1">
              <a:spcBef>
                <a:spcPct val="50000"/>
              </a:spcBef>
            </a:pPr>
            <a:endParaRPr lang="en-US">
              <a:solidFill>
                <a:srgbClr val="FF0000"/>
              </a:solidFill>
            </a:endParaRPr>
          </a:p>
        </p:txBody>
      </p:sp>
      <p:sp>
        <p:nvSpPr>
          <p:cNvPr id="11269" name="Text Box 4"/>
          <p:cNvSpPr txBox="1">
            <a:spLocks noChangeArrowheads="1"/>
          </p:cNvSpPr>
          <p:nvPr/>
        </p:nvSpPr>
        <p:spPr bwMode="auto">
          <a:xfrm>
            <a:off x="3048000" y="3276600"/>
            <a:ext cx="2514600" cy="318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chemeClr val="tx1"/>
                </a:solidFill>
                <a:cs typeface="Arial" charset="0"/>
              </a:rPr>
              <a:t>U</a:t>
            </a:r>
            <a:r>
              <a:rPr lang="en-US" baseline="-25000">
                <a:solidFill>
                  <a:schemeClr val="tx1"/>
                </a:solidFill>
                <a:cs typeface="Arial" charset="0"/>
              </a:rPr>
              <a:t>2 </a:t>
            </a:r>
            <a:r>
              <a:rPr lang="en-US">
                <a:solidFill>
                  <a:schemeClr val="tx1"/>
                </a:solidFill>
                <a:cs typeface="Arial" charset="0"/>
              </a:rPr>
              <a:t>→ a</a:t>
            </a:r>
            <a:r>
              <a:rPr lang="en-US" baseline="-25000">
                <a:solidFill>
                  <a:schemeClr val="tx1"/>
                </a:solidFill>
                <a:cs typeface="Arial" charset="0"/>
              </a:rPr>
              <a:t> </a:t>
            </a:r>
            <a:r>
              <a:rPr lang="en-US">
                <a:solidFill>
                  <a:schemeClr val="tx1"/>
                </a:solidFill>
                <a:cs typeface="Arial" charset="0"/>
              </a:rPr>
              <a:t>U</a:t>
            </a:r>
            <a:r>
              <a:rPr lang="en-US" baseline="-25000">
                <a:solidFill>
                  <a:schemeClr val="tx1"/>
                </a:solidFill>
                <a:cs typeface="Arial" charset="0"/>
              </a:rPr>
              <a:t>2 </a:t>
            </a:r>
            <a:r>
              <a:rPr lang="en-US">
                <a:solidFill>
                  <a:schemeClr val="tx1"/>
                </a:solidFill>
                <a:cs typeface="Arial" charset="0"/>
              </a:rPr>
              <a:t>a</a:t>
            </a:r>
            <a:endParaRPr lang="en-US" baseline="-25000">
              <a:solidFill>
                <a:schemeClr val="tx1"/>
              </a:solidFill>
              <a:cs typeface="Arial" charset="0"/>
            </a:endParaRPr>
          </a:p>
          <a:p>
            <a:pPr eaLnBrk="1" hangingPunct="1">
              <a:spcBef>
                <a:spcPct val="50000"/>
              </a:spcBef>
            </a:pPr>
            <a:r>
              <a:rPr lang="en-US">
                <a:solidFill>
                  <a:schemeClr val="tx1"/>
                </a:solidFill>
                <a:cs typeface="Arial" charset="0"/>
              </a:rPr>
              <a:t>U</a:t>
            </a:r>
            <a:r>
              <a:rPr lang="en-US" baseline="-25000">
                <a:solidFill>
                  <a:schemeClr val="tx1"/>
                </a:solidFill>
                <a:cs typeface="Arial" charset="0"/>
              </a:rPr>
              <a:t>2 </a:t>
            </a:r>
            <a:r>
              <a:rPr lang="en-US">
                <a:solidFill>
                  <a:schemeClr val="tx1"/>
                </a:solidFill>
                <a:cs typeface="Arial" charset="0"/>
              </a:rPr>
              <a:t>→ b U</a:t>
            </a:r>
            <a:r>
              <a:rPr lang="en-US" baseline="-25000">
                <a:solidFill>
                  <a:schemeClr val="tx1"/>
                </a:solidFill>
                <a:cs typeface="Arial" charset="0"/>
              </a:rPr>
              <a:t>2 </a:t>
            </a:r>
            <a:r>
              <a:rPr lang="en-US">
                <a:solidFill>
                  <a:schemeClr val="tx1"/>
                </a:solidFill>
                <a:cs typeface="Arial" charset="0"/>
              </a:rPr>
              <a:t>b</a:t>
            </a:r>
            <a:endParaRPr lang="en-US" baseline="-25000">
              <a:solidFill>
                <a:schemeClr val="tx1"/>
              </a:solidFill>
              <a:cs typeface="Arial" charset="0"/>
            </a:endParaRPr>
          </a:p>
          <a:p>
            <a:pPr eaLnBrk="1" hangingPunct="1">
              <a:spcBef>
                <a:spcPct val="50000"/>
              </a:spcBef>
            </a:pPr>
            <a:r>
              <a:rPr lang="en-US">
                <a:solidFill>
                  <a:schemeClr val="tx1"/>
                </a:solidFill>
                <a:cs typeface="Arial" charset="0"/>
              </a:rPr>
              <a:t>U</a:t>
            </a:r>
            <a:r>
              <a:rPr lang="en-US" baseline="-25000">
                <a:solidFill>
                  <a:schemeClr val="tx1"/>
                </a:solidFill>
                <a:cs typeface="Arial" charset="0"/>
              </a:rPr>
              <a:t>2 </a:t>
            </a:r>
            <a:r>
              <a:rPr lang="en-US">
                <a:solidFill>
                  <a:schemeClr val="tx1"/>
                </a:solidFill>
                <a:cs typeface="Arial" charset="0"/>
              </a:rPr>
              <a:t>→ aa</a:t>
            </a:r>
            <a:endParaRPr lang="en-US" baseline="-25000">
              <a:solidFill>
                <a:schemeClr val="tx1"/>
              </a:solidFill>
              <a:cs typeface="Arial" charset="0"/>
            </a:endParaRPr>
          </a:p>
          <a:p>
            <a:pPr eaLnBrk="1" hangingPunct="1">
              <a:spcBef>
                <a:spcPct val="50000"/>
              </a:spcBef>
            </a:pPr>
            <a:r>
              <a:rPr lang="en-US">
                <a:solidFill>
                  <a:schemeClr val="tx1"/>
                </a:solidFill>
                <a:cs typeface="Arial" charset="0"/>
              </a:rPr>
              <a:t>U</a:t>
            </a:r>
            <a:r>
              <a:rPr lang="en-US" baseline="-25000">
                <a:solidFill>
                  <a:schemeClr val="tx1"/>
                </a:solidFill>
                <a:cs typeface="Arial" charset="0"/>
              </a:rPr>
              <a:t>2 </a:t>
            </a:r>
            <a:r>
              <a:rPr lang="en-US">
                <a:solidFill>
                  <a:schemeClr val="tx1"/>
                </a:solidFill>
                <a:cs typeface="Arial" charset="0"/>
              </a:rPr>
              <a:t>→ bb</a:t>
            </a:r>
            <a:endParaRPr lang="en-US" baseline="-25000">
              <a:solidFill>
                <a:schemeClr val="tx1"/>
              </a:solidFill>
              <a:cs typeface="Arial" charset="0"/>
            </a:endParaRPr>
          </a:p>
          <a:p>
            <a:pPr eaLnBrk="1" hangingPunct="1">
              <a:spcBef>
                <a:spcPct val="50000"/>
              </a:spcBef>
            </a:pPr>
            <a:endParaRPr lang="en-US" sz="1800">
              <a:solidFill>
                <a:schemeClr val="tx1"/>
              </a:solidFill>
              <a:latin typeface="Arial" charset="0"/>
            </a:endParaRPr>
          </a:p>
        </p:txBody>
      </p:sp>
      <p:sp>
        <p:nvSpPr>
          <p:cNvPr id="11270" name="Text Box 5"/>
          <p:cNvSpPr txBox="1">
            <a:spLocks noChangeArrowheads="1"/>
          </p:cNvSpPr>
          <p:nvPr/>
        </p:nvSpPr>
        <p:spPr bwMode="auto">
          <a:xfrm>
            <a:off x="5562600" y="685800"/>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endParaRPr lang="en-US" sz="1800">
              <a:solidFill>
                <a:schemeClr val="tx1"/>
              </a:solidFill>
              <a:latin typeface="Arial" charset="0"/>
            </a:endParaRPr>
          </a:p>
        </p:txBody>
      </p:sp>
      <p:sp>
        <p:nvSpPr>
          <p:cNvPr id="11271" name="Text Box 6"/>
          <p:cNvSpPr txBox="1">
            <a:spLocks noChangeArrowheads="1"/>
          </p:cNvSpPr>
          <p:nvPr/>
        </p:nvSpPr>
        <p:spPr bwMode="auto">
          <a:xfrm>
            <a:off x="6172200" y="3352800"/>
            <a:ext cx="2667000" cy="318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chemeClr val="tx1"/>
                </a:solidFill>
                <a:cs typeface="Arial" charset="0"/>
              </a:rPr>
              <a:t>V</a:t>
            </a:r>
            <a:r>
              <a:rPr lang="en-US" baseline="-25000">
                <a:solidFill>
                  <a:schemeClr val="tx1"/>
                </a:solidFill>
                <a:cs typeface="Arial" charset="0"/>
              </a:rPr>
              <a:t>2 </a:t>
            </a:r>
            <a:r>
              <a:rPr lang="en-US">
                <a:solidFill>
                  <a:schemeClr val="tx1"/>
                </a:solidFill>
                <a:cs typeface="Arial" charset="0"/>
              </a:rPr>
              <a:t>→ a</a:t>
            </a:r>
            <a:r>
              <a:rPr lang="en-US" baseline="-25000">
                <a:solidFill>
                  <a:schemeClr val="tx1"/>
                </a:solidFill>
                <a:cs typeface="Arial" charset="0"/>
              </a:rPr>
              <a:t> </a:t>
            </a:r>
            <a:r>
              <a:rPr lang="en-US">
                <a:solidFill>
                  <a:schemeClr val="tx1"/>
                </a:solidFill>
                <a:cs typeface="Arial" charset="0"/>
              </a:rPr>
              <a:t>V</a:t>
            </a:r>
            <a:r>
              <a:rPr lang="en-US" baseline="-25000">
                <a:solidFill>
                  <a:schemeClr val="tx1"/>
                </a:solidFill>
                <a:cs typeface="Arial" charset="0"/>
              </a:rPr>
              <a:t>2 </a:t>
            </a:r>
          </a:p>
          <a:p>
            <a:pPr eaLnBrk="1" hangingPunct="1">
              <a:spcBef>
                <a:spcPct val="50000"/>
              </a:spcBef>
            </a:pPr>
            <a:r>
              <a:rPr lang="en-US">
                <a:solidFill>
                  <a:schemeClr val="tx1"/>
                </a:solidFill>
                <a:cs typeface="Arial" charset="0"/>
              </a:rPr>
              <a:t>V</a:t>
            </a:r>
            <a:r>
              <a:rPr lang="en-US" baseline="-25000">
                <a:solidFill>
                  <a:schemeClr val="tx1"/>
                </a:solidFill>
                <a:cs typeface="Arial" charset="0"/>
              </a:rPr>
              <a:t>2 </a:t>
            </a:r>
            <a:r>
              <a:rPr lang="en-US">
                <a:solidFill>
                  <a:schemeClr val="tx1"/>
                </a:solidFill>
                <a:cs typeface="Arial" charset="0"/>
              </a:rPr>
              <a:t>→ b</a:t>
            </a:r>
            <a:r>
              <a:rPr lang="en-US" baseline="-25000">
                <a:solidFill>
                  <a:schemeClr val="tx1"/>
                </a:solidFill>
                <a:cs typeface="Arial" charset="0"/>
              </a:rPr>
              <a:t> </a:t>
            </a:r>
            <a:r>
              <a:rPr lang="en-US">
                <a:solidFill>
                  <a:schemeClr val="tx1"/>
                </a:solidFill>
                <a:cs typeface="Arial" charset="0"/>
              </a:rPr>
              <a:t>V</a:t>
            </a:r>
            <a:r>
              <a:rPr lang="en-US" baseline="-25000">
                <a:solidFill>
                  <a:schemeClr val="tx1"/>
                </a:solidFill>
                <a:cs typeface="Arial" charset="0"/>
              </a:rPr>
              <a:t>2 </a:t>
            </a:r>
            <a:endParaRPr lang="en-US">
              <a:solidFill>
                <a:schemeClr val="tx1"/>
              </a:solidFill>
              <a:cs typeface="Arial" charset="0"/>
            </a:endParaRPr>
          </a:p>
          <a:p>
            <a:pPr eaLnBrk="1" hangingPunct="1">
              <a:spcBef>
                <a:spcPct val="50000"/>
              </a:spcBef>
            </a:pPr>
            <a:r>
              <a:rPr lang="en-US">
                <a:solidFill>
                  <a:schemeClr val="tx1"/>
                </a:solidFill>
                <a:cs typeface="Arial" charset="0"/>
              </a:rPr>
              <a:t>V</a:t>
            </a:r>
            <a:r>
              <a:rPr lang="en-US" baseline="-25000">
                <a:solidFill>
                  <a:schemeClr val="tx1"/>
                </a:solidFill>
                <a:cs typeface="Arial" charset="0"/>
              </a:rPr>
              <a:t>2 </a:t>
            </a:r>
            <a:r>
              <a:rPr lang="en-US">
                <a:solidFill>
                  <a:schemeClr val="tx1"/>
                </a:solidFill>
                <a:cs typeface="Arial" charset="0"/>
              </a:rPr>
              <a:t>→ a</a:t>
            </a:r>
            <a:r>
              <a:rPr lang="en-US" baseline="-25000">
                <a:solidFill>
                  <a:schemeClr val="tx1"/>
                </a:solidFill>
                <a:cs typeface="Arial" charset="0"/>
              </a:rPr>
              <a:t> </a:t>
            </a:r>
          </a:p>
          <a:p>
            <a:pPr eaLnBrk="1" hangingPunct="1">
              <a:spcBef>
                <a:spcPct val="50000"/>
              </a:spcBef>
            </a:pPr>
            <a:r>
              <a:rPr lang="en-US">
                <a:solidFill>
                  <a:schemeClr val="tx1"/>
                </a:solidFill>
                <a:cs typeface="Arial" charset="0"/>
              </a:rPr>
              <a:t>V</a:t>
            </a:r>
            <a:r>
              <a:rPr lang="en-US" baseline="-25000">
                <a:solidFill>
                  <a:schemeClr val="tx1"/>
                </a:solidFill>
                <a:cs typeface="Arial" charset="0"/>
              </a:rPr>
              <a:t>2 </a:t>
            </a:r>
            <a:r>
              <a:rPr lang="en-US">
                <a:solidFill>
                  <a:schemeClr val="tx1"/>
                </a:solidFill>
                <a:cs typeface="Arial" charset="0"/>
              </a:rPr>
              <a:t>→ b</a:t>
            </a:r>
          </a:p>
          <a:p>
            <a:pPr eaLnBrk="1" hangingPunct="1">
              <a:spcBef>
                <a:spcPct val="50000"/>
              </a:spcBef>
            </a:pPr>
            <a:endParaRPr lang="en-US" sz="1800">
              <a:solidFill>
                <a:schemeClr val="tx1"/>
              </a:solidFill>
              <a:latin typeface="Arial" charset="0"/>
            </a:endParaRPr>
          </a:p>
        </p:txBody>
      </p:sp>
      <p:sp>
        <p:nvSpPr>
          <p:cNvPr id="11272" name="Text Box 7"/>
          <p:cNvSpPr txBox="1">
            <a:spLocks noChangeArrowheads="1"/>
          </p:cNvSpPr>
          <p:nvPr/>
        </p:nvSpPr>
        <p:spPr bwMode="auto">
          <a:xfrm>
            <a:off x="4343400" y="228600"/>
            <a:ext cx="5105400" cy="277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rgbClr val="008000"/>
                </a:solidFill>
              </a:rPr>
              <a:t>CONCATENATION:</a:t>
            </a:r>
          </a:p>
          <a:p>
            <a:pPr eaLnBrk="1" hangingPunct="1">
              <a:spcBef>
                <a:spcPct val="50000"/>
              </a:spcBef>
            </a:pPr>
            <a:r>
              <a:rPr lang="en-US">
                <a:solidFill>
                  <a:srgbClr val="008000"/>
                </a:solidFill>
              </a:rPr>
              <a:t>Start symbol S</a:t>
            </a:r>
          </a:p>
          <a:p>
            <a:pPr eaLnBrk="1" hangingPunct="1">
              <a:spcBef>
                <a:spcPct val="50000"/>
              </a:spcBef>
            </a:pPr>
            <a:r>
              <a:rPr lang="en-US">
                <a:solidFill>
                  <a:srgbClr val="008000"/>
                </a:solidFill>
              </a:rPr>
              <a:t>S </a:t>
            </a:r>
            <a:r>
              <a:rPr lang="en-US">
                <a:solidFill>
                  <a:srgbClr val="008000"/>
                </a:solidFill>
                <a:cs typeface="Arial" charset="0"/>
              </a:rPr>
              <a:t>→</a:t>
            </a:r>
            <a:r>
              <a:rPr lang="en-US">
                <a:solidFill>
                  <a:schemeClr val="tx1"/>
                </a:solidFill>
                <a:cs typeface="Arial" charset="0"/>
              </a:rPr>
              <a:t> </a:t>
            </a:r>
            <a:r>
              <a:rPr lang="en-US">
                <a:solidFill>
                  <a:schemeClr val="accent2"/>
                </a:solidFill>
                <a:cs typeface="Arial" charset="0"/>
              </a:rPr>
              <a:t>S</a:t>
            </a:r>
            <a:r>
              <a:rPr lang="en-US" baseline="-25000">
                <a:solidFill>
                  <a:schemeClr val="accent2"/>
                </a:solidFill>
                <a:cs typeface="Arial" charset="0"/>
              </a:rPr>
              <a:t>1  </a:t>
            </a:r>
            <a:r>
              <a:rPr lang="en-US">
                <a:cs typeface="Arial" charset="0"/>
              </a:rPr>
              <a:t>S</a:t>
            </a:r>
            <a:r>
              <a:rPr lang="en-US" baseline="-25000">
                <a:cs typeface="Arial" charset="0"/>
              </a:rPr>
              <a:t>2 </a:t>
            </a:r>
          </a:p>
          <a:p>
            <a:pPr eaLnBrk="1" hangingPunct="1">
              <a:spcBef>
                <a:spcPct val="50000"/>
              </a:spcBef>
            </a:pPr>
            <a:endParaRPr lang="en-US">
              <a:cs typeface="Arial"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E418D50A-FC60-4B05-BBE4-2CE1C16352CB}" type="slidenum">
              <a:rPr lang="en-US"/>
              <a:pPr>
                <a:defRPr/>
              </a:pPr>
              <a:t>14</a:t>
            </a:fld>
            <a:endParaRPr lang="en-US"/>
          </a:p>
        </p:txBody>
      </p:sp>
      <p:sp>
        <p:nvSpPr>
          <p:cNvPr id="12291" name="Text Box 2"/>
          <p:cNvSpPr txBox="1">
            <a:spLocks noChangeArrowheads="1"/>
          </p:cNvSpPr>
          <p:nvPr/>
        </p:nvSpPr>
        <p:spPr bwMode="auto">
          <a:xfrm>
            <a:off x="457200" y="3581400"/>
            <a:ext cx="3886200" cy="350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rgbClr val="FF0000"/>
                </a:solidFill>
              </a:rPr>
              <a:t>L</a:t>
            </a:r>
            <a:r>
              <a:rPr lang="en-US" baseline="-25000">
                <a:solidFill>
                  <a:srgbClr val="FF0000"/>
                </a:solidFill>
              </a:rPr>
              <a:t>1 </a:t>
            </a:r>
            <a:r>
              <a:rPr lang="en-US">
                <a:solidFill>
                  <a:srgbClr val="FF0000"/>
                </a:solidFill>
              </a:rPr>
              <a:t>= { a</a:t>
            </a:r>
            <a:r>
              <a:rPr lang="en-US" baseline="30000">
                <a:solidFill>
                  <a:srgbClr val="FF0000"/>
                </a:solidFill>
              </a:rPr>
              <a:t>n </a:t>
            </a:r>
            <a:r>
              <a:rPr lang="en-US">
                <a:solidFill>
                  <a:srgbClr val="FF0000"/>
                </a:solidFill>
              </a:rPr>
              <a:t>b</a:t>
            </a:r>
            <a:r>
              <a:rPr lang="en-US" baseline="30000">
                <a:solidFill>
                  <a:srgbClr val="FF0000"/>
                </a:solidFill>
              </a:rPr>
              <a:t>2n </a:t>
            </a:r>
            <a:r>
              <a:rPr lang="en-US">
                <a:solidFill>
                  <a:srgbClr val="FF0000"/>
                </a:solidFill>
              </a:rPr>
              <a:t>: n </a:t>
            </a:r>
            <a:r>
              <a:rPr lang="en-US">
                <a:solidFill>
                  <a:srgbClr val="FF0000"/>
                </a:solidFill>
                <a:cs typeface="Arial" charset="0"/>
              </a:rPr>
              <a:t>≥ 0}</a:t>
            </a:r>
          </a:p>
          <a:p>
            <a:pPr eaLnBrk="1" hangingPunct="1">
              <a:spcBef>
                <a:spcPct val="50000"/>
              </a:spcBef>
            </a:pPr>
            <a:r>
              <a:rPr lang="en-US">
                <a:solidFill>
                  <a:schemeClr val="accent2"/>
                </a:solidFill>
                <a:cs typeface="Arial" charset="0"/>
              </a:rPr>
              <a:t>S</a:t>
            </a:r>
            <a:r>
              <a:rPr lang="en-US" baseline="-25000">
                <a:solidFill>
                  <a:schemeClr val="accent2"/>
                </a:solidFill>
                <a:cs typeface="Arial" charset="0"/>
              </a:rPr>
              <a:t>1 </a:t>
            </a:r>
            <a:r>
              <a:rPr lang="en-US">
                <a:solidFill>
                  <a:schemeClr val="accent2"/>
                </a:solidFill>
                <a:cs typeface="Arial" charset="0"/>
              </a:rPr>
              <a:t>→a S</a:t>
            </a:r>
            <a:r>
              <a:rPr lang="en-US" baseline="-25000">
                <a:solidFill>
                  <a:schemeClr val="accent2"/>
                </a:solidFill>
                <a:cs typeface="Arial" charset="0"/>
              </a:rPr>
              <a:t>1 </a:t>
            </a:r>
            <a:r>
              <a:rPr lang="en-US">
                <a:solidFill>
                  <a:schemeClr val="accent2"/>
                </a:solidFill>
                <a:cs typeface="Arial" charset="0"/>
              </a:rPr>
              <a:t>bb</a:t>
            </a:r>
          </a:p>
          <a:p>
            <a:pPr eaLnBrk="1" hangingPunct="1">
              <a:spcBef>
                <a:spcPct val="50000"/>
              </a:spcBef>
            </a:pPr>
            <a:r>
              <a:rPr lang="en-US">
                <a:solidFill>
                  <a:schemeClr val="accent2"/>
                </a:solidFill>
                <a:cs typeface="Arial" charset="0"/>
              </a:rPr>
              <a:t>S</a:t>
            </a:r>
            <a:r>
              <a:rPr lang="en-US" baseline="-25000">
                <a:solidFill>
                  <a:schemeClr val="accent2"/>
                </a:solidFill>
                <a:cs typeface="Arial" charset="0"/>
              </a:rPr>
              <a:t>1 </a:t>
            </a:r>
            <a:r>
              <a:rPr lang="en-US">
                <a:solidFill>
                  <a:schemeClr val="accent2"/>
                </a:solidFill>
                <a:cs typeface="Arial" charset="0"/>
              </a:rPr>
              <a:t>→</a:t>
            </a:r>
            <a:r>
              <a:rPr lang="el-GR">
                <a:solidFill>
                  <a:schemeClr val="accent2"/>
                </a:solidFill>
                <a:cs typeface="Arial" charset="0"/>
              </a:rPr>
              <a:t>ε</a:t>
            </a:r>
            <a:endParaRPr lang="en-US">
              <a:solidFill>
                <a:schemeClr val="accent2"/>
              </a:solidFill>
              <a:cs typeface="Arial" charset="0"/>
            </a:endParaRPr>
          </a:p>
          <a:p>
            <a:pPr eaLnBrk="1" hangingPunct="1">
              <a:spcBef>
                <a:spcPct val="50000"/>
              </a:spcBef>
            </a:pPr>
            <a:endParaRPr lang="el-GR">
              <a:solidFill>
                <a:schemeClr val="accent2"/>
              </a:solidFill>
              <a:cs typeface="Arial" charset="0"/>
            </a:endParaRPr>
          </a:p>
          <a:p>
            <a:pPr eaLnBrk="1" hangingPunct="1">
              <a:spcBef>
                <a:spcPct val="50000"/>
              </a:spcBef>
            </a:pPr>
            <a:endParaRPr lang="en-US">
              <a:solidFill>
                <a:schemeClr val="tx1"/>
              </a:solidFill>
              <a:cs typeface="Arial" charset="0"/>
            </a:endParaRPr>
          </a:p>
        </p:txBody>
      </p:sp>
      <p:sp>
        <p:nvSpPr>
          <p:cNvPr id="12292" name="Text Box 5"/>
          <p:cNvSpPr txBox="1">
            <a:spLocks noChangeArrowheads="1"/>
          </p:cNvSpPr>
          <p:nvPr/>
        </p:nvSpPr>
        <p:spPr bwMode="auto">
          <a:xfrm>
            <a:off x="5562600" y="685800"/>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endParaRPr lang="en-US" sz="1800">
              <a:solidFill>
                <a:schemeClr val="tx1"/>
              </a:solidFill>
              <a:latin typeface="Arial" charset="0"/>
            </a:endParaRPr>
          </a:p>
        </p:txBody>
      </p:sp>
      <p:sp>
        <p:nvSpPr>
          <p:cNvPr id="12293" name="Text Box 7"/>
          <p:cNvSpPr txBox="1">
            <a:spLocks noChangeArrowheads="1"/>
          </p:cNvSpPr>
          <p:nvPr/>
        </p:nvSpPr>
        <p:spPr bwMode="auto">
          <a:xfrm>
            <a:off x="381000" y="304800"/>
            <a:ext cx="5105400" cy="350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rgbClr val="008000"/>
                </a:solidFill>
              </a:rPr>
              <a:t>KLEENE STAR:</a:t>
            </a:r>
          </a:p>
          <a:p>
            <a:pPr eaLnBrk="1" hangingPunct="1">
              <a:spcBef>
                <a:spcPct val="50000"/>
              </a:spcBef>
            </a:pPr>
            <a:r>
              <a:rPr lang="en-US">
                <a:solidFill>
                  <a:srgbClr val="008000"/>
                </a:solidFill>
              </a:rPr>
              <a:t>Start symbol S</a:t>
            </a:r>
          </a:p>
          <a:p>
            <a:pPr eaLnBrk="1" hangingPunct="1">
              <a:spcBef>
                <a:spcPct val="50000"/>
              </a:spcBef>
            </a:pPr>
            <a:r>
              <a:rPr lang="en-US">
                <a:solidFill>
                  <a:srgbClr val="008000"/>
                </a:solidFill>
              </a:rPr>
              <a:t>S </a:t>
            </a:r>
            <a:r>
              <a:rPr lang="en-US">
                <a:solidFill>
                  <a:srgbClr val="008000"/>
                </a:solidFill>
                <a:cs typeface="Arial" charset="0"/>
              </a:rPr>
              <a:t>→</a:t>
            </a:r>
            <a:r>
              <a:rPr lang="en-US">
                <a:solidFill>
                  <a:schemeClr val="tx1"/>
                </a:solidFill>
                <a:cs typeface="Arial" charset="0"/>
              </a:rPr>
              <a:t> </a:t>
            </a:r>
            <a:r>
              <a:rPr lang="en-US">
                <a:solidFill>
                  <a:schemeClr val="accent2"/>
                </a:solidFill>
                <a:cs typeface="Arial" charset="0"/>
              </a:rPr>
              <a:t>S</a:t>
            </a:r>
            <a:r>
              <a:rPr lang="en-US" baseline="-25000">
                <a:solidFill>
                  <a:schemeClr val="accent2"/>
                </a:solidFill>
                <a:cs typeface="Arial" charset="0"/>
              </a:rPr>
              <a:t>1  </a:t>
            </a:r>
            <a:r>
              <a:rPr lang="en-US">
                <a:solidFill>
                  <a:srgbClr val="008000"/>
                </a:solidFill>
                <a:cs typeface="Arial" charset="0"/>
              </a:rPr>
              <a:t>S</a:t>
            </a:r>
            <a:endParaRPr lang="en-US" baseline="-25000">
              <a:solidFill>
                <a:srgbClr val="008000"/>
              </a:solidFill>
              <a:cs typeface="Arial" charset="0"/>
            </a:endParaRPr>
          </a:p>
          <a:p>
            <a:pPr eaLnBrk="1" hangingPunct="1">
              <a:spcBef>
                <a:spcPct val="50000"/>
              </a:spcBef>
            </a:pPr>
            <a:r>
              <a:rPr lang="en-US">
                <a:solidFill>
                  <a:srgbClr val="008000"/>
                </a:solidFill>
              </a:rPr>
              <a:t>S </a:t>
            </a:r>
            <a:r>
              <a:rPr lang="en-US">
                <a:solidFill>
                  <a:srgbClr val="008000"/>
                </a:solidFill>
                <a:cs typeface="Arial" charset="0"/>
              </a:rPr>
              <a:t>→</a:t>
            </a:r>
            <a:r>
              <a:rPr lang="en-US">
                <a:solidFill>
                  <a:schemeClr val="tx1"/>
                </a:solidFill>
                <a:cs typeface="Arial" charset="0"/>
              </a:rPr>
              <a:t> </a:t>
            </a:r>
            <a:r>
              <a:rPr lang="el-GR">
                <a:solidFill>
                  <a:srgbClr val="008000"/>
                </a:solidFill>
                <a:cs typeface="Arial" charset="0"/>
              </a:rPr>
              <a:t>ε</a:t>
            </a:r>
            <a:endParaRPr lang="el-GR" baseline="-25000">
              <a:solidFill>
                <a:srgbClr val="008000"/>
              </a:solidFill>
              <a:cs typeface="Arial" charset="0"/>
            </a:endParaRPr>
          </a:p>
          <a:p>
            <a:pPr eaLnBrk="1" hangingPunct="1">
              <a:spcBef>
                <a:spcPct val="50000"/>
              </a:spcBef>
            </a:pPr>
            <a:endParaRPr lang="en-US">
              <a:solidFill>
                <a:srgbClr val="008000"/>
              </a:solidFill>
              <a:cs typeface="Arial"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B68EDE0B-5FFD-4581-8C74-9777F5C0D7A7}" type="slidenum">
              <a:rPr lang="en-US"/>
              <a:pPr>
                <a:defRPr/>
              </a:pPr>
              <a:t>15</a:t>
            </a:fld>
            <a:endParaRPr lang="en-US"/>
          </a:p>
        </p:txBody>
      </p:sp>
      <p:sp>
        <p:nvSpPr>
          <p:cNvPr id="13315" name="Text Box 3"/>
          <p:cNvSpPr txBox="1">
            <a:spLocks noChangeArrowheads="1"/>
          </p:cNvSpPr>
          <p:nvPr/>
        </p:nvSpPr>
        <p:spPr bwMode="auto">
          <a:xfrm>
            <a:off x="304800" y="2514600"/>
            <a:ext cx="5943600" cy="277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rgbClr val="FF0000"/>
                </a:solidFill>
              </a:rPr>
              <a:t>L</a:t>
            </a:r>
            <a:r>
              <a:rPr lang="en-US" baseline="-25000">
                <a:solidFill>
                  <a:srgbClr val="FF0000"/>
                </a:solidFill>
              </a:rPr>
              <a:t>2 </a:t>
            </a:r>
            <a:r>
              <a:rPr lang="en-US">
                <a:solidFill>
                  <a:srgbClr val="FF0000"/>
                </a:solidFill>
              </a:rPr>
              <a:t>= { u u</a:t>
            </a:r>
            <a:r>
              <a:rPr lang="en-US" baseline="30000">
                <a:solidFill>
                  <a:srgbClr val="FF0000"/>
                </a:solidFill>
              </a:rPr>
              <a:t>R</a:t>
            </a:r>
            <a:r>
              <a:rPr lang="en-US">
                <a:solidFill>
                  <a:srgbClr val="FF0000"/>
                </a:solidFill>
              </a:rPr>
              <a:t> v : u, v in {a, b}</a:t>
            </a:r>
            <a:r>
              <a:rPr lang="en-US" baseline="30000">
                <a:solidFill>
                  <a:srgbClr val="FF0000"/>
                </a:solidFill>
              </a:rPr>
              <a:t>+</a:t>
            </a:r>
            <a:r>
              <a:rPr lang="en-US">
                <a:solidFill>
                  <a:srgbClr val="FF0000"/>
                </a:solidFill>
              </a:rPr>
              <a:t>} </a:t>
            </a:r>
          </a:p>
          <a:p>
            <a:pPr eaLnBrk="1" hangingPunct="1">
              <a:spcBef>
                <a:spcPct val="50000"/>
              </a:spcBef>
            </a:pPr>
            <a:r>
              <a:rPr lang="en-US">
                <a:solidFill>
                  <a:schemeClr val="tx1"/>
                </a:solidFill>
                <a:cs typeface="Arial" charset="0"/>
              </a:rPr>
              <a:t>S</a:t>
            </a:r>
            <a:r>
              <a:rPr lang="en-US" baseline="-25000">
                <a:solidFill>
                  <a:schemeClr val="tx1"/>
                </a:solidFill>
                <a:cs typeface="Arial" charset="0"/>
              </a:rPr>
              <a:t>2 </a:t>
            </a:r>
            <a:r>
              <a:rPr lang="en-US">
                <a:solidFill>
                  <a:schemeClr val="tx1"/>
                </a:solidFill>
                <a:cs typeface="Arial" charset="0"/>
              </a:rPr>
              <a:t>→ U</a:t>
            </a:r>
            <a:r>
              <a:rPr lang="en-US" baseline="-25000">
                <a:solidFill>
                  <a:schemeClr val="tx1"/>
                </a:solidFill>
                <a:cs typeface="Arial" charset="0"/>
              </a:rPr>
              <a:t>2 </a:t>
            </a:r>
            <a:r>
              <a:rPr lang="en-US">
                <a:solidFill>
                  <a:schemeClr val="tx1"/>
                </a:solidFill>
                <a:cs typeface="Arial" charset="0"/>
              </a:rPr>
              <a:t>V</a:t>
            </a:r>
            <a:r>
              <a:rPr lang="en-US" baseline="-25000">
                <a:solidFill>
                  <a:schemeClr val="tx1"/>
                </a:solidFill>
                <a:cs typeface="Arial" charset="0"/>
              </a:rPr>
              <a:t>2 </a:t>
            </a:r>
          </a:p>
          <a:p>
            <a:pPr eaLnBrk="1" hangingPunct="1">
              <a:spcBef>
                <a:spcPct val="50000"/>
              </a:spcBef>
            </a:pPr>
            <a:endParaRPr lang="en-US">
              <a:solidFill>
                <a:schemeClr val="tx1"/>
              </a:solidFill>
              <a:cs typeface="Arial" charset="0"/>
            </a:endParaRPr>
          </a:p>
          <a:p>
            <a:pPr eaLnBrk="1" hangingPunct="1">
              <a:spcBef>
                <a:spcPct val="50000"/>
              </a:spcBef>
            </a:pPr>
            <a:endParaRPr lang="en-US">
              <a:solidFill>
                <a:srgbClr val="FF0000"/>
              </a:solidFill>
            </a:endParaRPr>
          </a:p>
        </p:txBody>
      </p:sp>
      <p:sp>
        <p:nvSpPr>
          <p:cNvPr id="13316" name="Text Box 4"/>
          <p:cNvSpPr txBox="1">
            <a:spLocks noChangeArrowheads="1"/>
          </p:cNvSpPr>
          <p:nvPr/>
        </p:nvSpPr>
        <p:spPr bwMode="auto">
          <a:xfrm>
            <a:off x="3200400" y="3276600"/>
            <a:ext cx="2514600" cy="318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chemeClr val="tx1"/>
                </a:solidFill>
                <a:cs typeface="Arial" charset="0"/>
              </a:rPr>
              <a:t>U</a:t>
            </a:r>
            <a:r>
              <a:rPr lang="en-US" baseline="-25000">
                <a:solidFill>
                  <a:schemeClr val="tx1"/>
                </a:solidFill>
                <a:cs typeface="Arial" charset="0"/>
              </a:rPr>
              <a:t>2 </a:t>
            </a:r>
            <a:r>
              <a:rPr lang="en-US">
                <a:solidFill>
                  <a:schemeClr val="tx1"/>
                </a:solidFill>
                <a:cs typeface="Arial" charset="0"/>
              </a:rPr>
              <a:t>→ a</a:t>
            </a:r>
            <a:r>
              <a:rPr lang="en-US" baseline="-25000">
                <a:solidFill>
                  <a:schemeClr val="tx1"/>
                </a:solidFill>
                <a:cs typeface="Arial" charset="0"/>
              </a:rPr>
              <a:t> </a:t>
            </a:r>
            <a:r>
              <a:rPr lang="en-US">
                <a:solidFill>
                  <a:schemeClr val="tx1"/>
                </a:solidFill>
                <a:cs typeface="Arial" charset="0"/>
              </a:rPr>
              <a:t>U</a:t>
            </a:r>
            <a:r>
              <a:rPr lang="en-US" baseline="-25000">
                <a:solidFill>
                  <a:schemeClr val="tx1"/>
                </a:solidFill>
                <a:cs typeface="Arial" charset="0"/>
              </a:rPr>
              <a:t>2 </a:t>
            </a:r>
            <a:r>
              <a:rPr lang="en-US">
                <a:solidFill>
                  <a:schemeClr val="tx1"/>
                </a:solidFill>
                <a:cs typeface="Arial" charset="0"/>
              </a:rPr>
              <a:t>a</a:t>
            </a:r>
            <a:endParaRPr lang="en-US" baseline="-25000">
              <a:solidFill>
                <a:schemeClr val="tx1"/>
              </a:solidFill>
              <a:cs typeface="Arial" charset="0"/>
            </a:endParaRPr>
          </a:p>
          <a:p>
            <a:pPr eaLnBrk="1" hangingPunct="1">
              <a:spcBef>
                <a:spcPct val="50000"/>
              </a:spcBef>
            </a:pPr>
            <a:r>
              <a:rPr lang="en-US">
                <a:solidFill>
                  <a:schemeClr val="tx1"/>
                </a:solidFill>
                <a:cs typeface="Arial" charset="0"/>
              </a:rPr>
              <a:t>U</a:t>
            </a:r>
            <a:r>
              <a:rPr lang="en-US" baseline="-25000">
                <a:solidFill>
                  <a:schemeClr val="tx1"/>
                </a:solidFill>
                <a:cs typeface="Arial" charset="0"/>
              </a:rPr>
              <a:t>2 </a:t>
            </a:r>
            <a:r>
              <a:rPr lang="en-US">
                <a:solidFill>
                  <a:schemeClr val="tx1"/>
                </a:solidFill>
                <a:cs typeface="Arial" charset="0"/>
              </a:rPr>
              <a:t>→ b U</a:t>
            </a:r>
            <a:r>
              <a:rPr lang="en-US" baseline="-25000">
                <a:solidFill>
                  <a:schemeClr val="tx1"/>
                </a:solidFill>
                <a:cs typeface="Arial" charset="0"/>
              </a:rPr>
              <a:t>2 </a:t>
            </a:r>
            <a:r>
              <a:rPr lang="en-US">
                <a:solidFill>
                  <a:schemeClr val="tx1"/>
                </a:solidFill>
                <a:cs typeface="Arial" charset="0"/>
              </a:rPr>
              <a:t>b</a:t>
            </a:r>
            <a:endParaRPr lang="en-US" baseline="-25000">
              <a:solidFill>
                <a:schemeClr val="tx1"/>
              </a:solidFill>
              <a:cs typeface="Arial" charset="0"/>
            </a:endParaRPr>
          </a:p>
          <a:p>
            <a:pPr eaLnBrk="1" hangingPunct="1">
              <a:spcBef>
                <a:spcPct val="50000"/>
              </a:spcBef>
            </a:pPr>
            <a:r>
              <a:rPr lang="en-US">
                <a:solidFill>
                  <a:schemeClr val="tx1"/>
                </a:solidFill>
                <a:cs typeface="Arial" charset="0"/>
              </a:rPr>
              <a:t>U</a:t>
            </a:r>
            <a:r>
              <a:rPr lang="en-US" baseline="-25000">
                <a:solidFill>
                  <a:schemeClr val="tx1"/>
                </a:solidFill>
                <a:cs typeface="Arial" charset="0"/>
              </a:rPr>
              <a:t>2 </a:t>
            </a:r>
            <a:r>
              <a:rPr lang="en-US">
                <a:solidFill>
                  <a:schemeClr val="tx1"/>
                </a:solidFill>
                <a:cs typeface="Arial" charset="0"/>
              </a:rPr>
              <a:t>→ aa</a:t>
            </a:r>
            <a:endParaRPr lang="en-US" baseline="-25000">
              <a:solidFill>
                <a:schemeClr val="tx1"/>
              </a:solidFill>
              <a:cs typeface="Arial" charset="0"/>
            </a:endParaRPr>
          </a:p>
          <a:p>
            <a:pPr eaLnBrk="1" hangingPunct="1">
              <a:spcBef>
                <a:spcPct val="50000"/>
              </a:spcBef>
            </a:pPr>
            <a:r>
              <a:rPr lang="en-US">
                <a:solidFill>
                  <a:schemeClr val="tx1"/>
                </a:solidFill>
                <a:cs typeface="Arial" charset="0"/>
              </a:rPr>
              <a:t>U</a:t>
            </a:r>
            <a:r>
              <a:rPr lang="en-US" baseline="-25000">
                <a:solidFill>
                  <a:schemeClr val="tx1"/>
                </a:solidFill>
                <a:cs typeface="Arial" charset="0"/>
              </a:rPr>
              <a:t>2 </a:t>
            </a:r>
            <a:r>
              <a:rPr lang="en-US">
                <a:solidFill>
                  <a:schemeClr val="tx1"/>
                </a:solidFill>
                <a:cs typeface="Arial" charset="0"/>
              </a:rPr>
              <a:t>→ bb</a:t>
            </a:r>
            <a:endParaRPr lang="en-US" baseline="-25000">
              <a:solidFill>
                <a:schemeClr val="tx1"/>
              </a:solidFill>
              <a:cs typeface="Arial" charset="0"/>
            </a:endParaRPr>
          </a:p>
          <a:p>
            <a:pPr eaLnBrk="1" hangingPunct="1">
              <a:spcBef>
                <a:spcPct val="50000"/>
              </a:spcBef>
            </a:pPr>
            <a:endParaRPr lang="en-US" sz="1800">
              <a:solidFill>
                <a:schemeClr val="tx1"/>
              </a:solidFill>
              <a:latin typeface="Arial" charset="0"/>
            </a:endParaRPr>
          </a:p>
        </p:txBody>
      </p:sp>
      <p:sp>
        <p:nvSpPr>
          <p:cNvPr id="13317" name="Text Box 5"/>
          <p:cNvSpPr txBox="1">
            <a:spLocks noChangeArrowheads="1"/>
          </p:cNvSpPr>
          <p:nvPr/>
        </p:nvSpPr>
        <p:spPr bwMode="auto">
          <a:xfrm>
            <a:off x="5562600" y="685800"/>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endParaRPr lang="en-US" sz="1800">
              <a:solidFill>
                <a:schemeClr val="tx1"/>
              </a:solidFill>
              <a:latin typeface="Arial" charset="0"/>
            </a:endParaRPr>
          </a:p>
        </p:txBody>
      </p:sp>
      <p:sp>
        <p:nvSpPr>
          <p:cNvPr id="13318" name="Text Box 6"/>
          <p:cNvSpPr txBox="1">
            <a:spLocks noChangeArrowheads="1"/>
          </p:cNvSpPr>
          <p:nvPr/>
        </p:nvSpPr>
        <p:spPr bwMode="auto">
          <a:xfrm>
            <a:off x="6172200" y="3352800"/>
            <a:ext cx="2667000" cy="318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chemeClr val="tx1"/>
                </a:solidFill>
                <a:cs typeface="Arial" charset="0"/>
              </a:rPr>
              <a:t>V</a:t>
            </a:r>
            <a:r>
              <a:rPr lang="en-US" baseline="-25000">
                <a:solidFill>
                  <a:schemeClr val="tx1"/>
                </a:solidFill>
                <a:cs typeface="Arial" charset="0"/>
              </a:rPr>
              <a:t>2 </a:t>
            </a:r>
            <a:r>
              <a:rPr lang="en-US">
                <a:solidFill>
                  <a:schemeClr val="tx1"/>
                </a:solidFill>
                <a:cs typeface="Arial" charset="0"/>
              </a:rPr>
              <a:t>→ a</a:t>
            </a:r>
            <a:r>
              <a:rPr lang="en-US" baseline="-25000">
                <a:solidFill>
                  <a:schemeClr val="tx1"/>
                </a:solidFill>
                <a:cs typeface="Arial" charset="0"/>
              </a:rPr>
              <a:t> </a:t>
            </a:r>
            <a:r>
              <a:rPr lang="en-US">
                <a:solidFill>
                  <a:schemeClr val="tx1"/>
                </a:solidFill>
                <a:cs typeface="Arial" charset="0"/>
              </a:rPr>
              <a:t>V</a:t>
            </a:r>
            <a:r>
              <a:rPr lang="en-US" baseline="-25000">
                <a:solidFill>
                  <a:schemeClr val="tx1"/>
                </a:solidFill>
                <a:cs typeface="Arial" charset="0"/>
              </a:rPr>
              <a:t>2 </a:t>
            </a:r>
          </a:p>
          <a:p>
            <a:pPr eaLnBrk="1" hangingPunct="1">
              <a:spcBef>
                <a:spcPct val="50000"/>
              </a:spcBef>
            </a:pPr>
            <a:r>
              <a:rPr lang="en-US">
                <a:solidFill>
                  <a:schemeClr val="tx1"/>
                </a:solidFill>
                <a:cs typeface="Arial" charset="0"/>
              </a:rPr>
              <a:t>V</a:t>
            </a:r>
            <a:r>
              <a:rPr lang="en-US" baseline="-25000">
                <a:solidFill>
                  <a:schemeClr val="tx1"/>
                </a:solidFill>
                <a:cs typeface="Arial" charset="0"/>
              </a:rPr>
              <a:t>2 </a:t>
            </a:r>
            <a:r>
              <a:rPr lang="en-US">
                <a:solidFill>
                  <a:schemeClr val="tx1"/>
                </a:solidFill>
                <a:cs typeface="Arial" charset="0"/>
              </a:rPr>
              <a:t>→ b</a:t>
            </a:r>
            <a:r>
              <a:rPr lang="en-US" baseline="-25000">
                <a:solidFill>
                  <a:schemeClr val="tx1"/>
                </a:solidFill>
                <a:cs typeface="Arial" charset="0"/>
              </a:rPr>
              <a:t> </a:t>
            </a:r>
            <a:r>
              <a:rPr lang="en-US">
                <a:solidFill>
                  <a:schemeClr val="tx1"/>
                </a:solidFill>
                <a:cs typeface="Arial" charset="0"/>
              </a:rPr>
              <a:t>V</a:t>
            </a:r>
            <a:r>
              <a:rPr lang="en-US" baseline="-25000">
                <a:solidFill>
                  <a:schemeClr val="tx1"/>
                </a:solidFill>
                <a:cs typeface="Arial" charset="0"/>
              </a:rPr>
              <a:t>2 </a:t>
            </a:r>
            <a:endParaRPr lang="en-US">
              <a:solidFill>
                <a:schemeClr val="tx1"/>
              </a:solidFill>
              <a:cs typeface="Arial" charset="0"/>
            </a:endParaRPr>
          </a:p>
          <a:p>
            <a:pPr eaLnBrk="1" hangingPunct="1">
              <a:spcBef>
                <a:spcPct val="50000"/>
              </a:spcBef>
            </a:pPr>
            <a:r>
              <a:rPr lang="en-US">
                <a:solidFill>
                  <a:schemeClr val="tx1"/>
                </a:solidFill>
                <a:cs typeface="Arial" charset="0"/>
              </a:rPr>
              <a:t>V</a:t>
            </a:r>
            <a:r>
              <a:rPr lang="en-US" baseline="-25000">
                <a:solidFill>
                  <a:schemeClr val="tx1"/>
                </a:solidFill>
                <a:cs typeface="Arial" charset="0"/>
              </a:rPr>
              <a:t>2 </a:t>
            </a:r>
            <a:r>
              <a:rPr lang="en-US">
                <a:solidFill>
                  <a:schemeClr val="tx1"/>
                </a:solidFill>
                <a:cs typeface="Arial" charset="0"/>
              </a:rPr>
              <a:t>→ a</a:t>
            </a:r>
            <a:r>
              <a:rPr lang="en-US" baseline="-25000">
                <a:solidFill>
                  <a:schemeClr val="tx1"/>
                </a:solidFill>
                <a:cs typeface="Arial" charset="0"/>
              </a:rPr>
              <a:t> </a:t>
            </a:r>
          </a:p>
          <a:p>
            <a:pPr eaLnBrk="1" hangingPunct="1">
              <a:spcBef>
                <a:spcPct val="50000"/>
              </a:spcBef>
            </a:pPr>
            <a:r>
              <a:rPr lang="en-US">
                <a:solidFill>
                  <a:schemeClr val="tx1"/>
                </a:solidFill>
                <a:cs typeface="Arial" charset="0"/>
              </a:rPr>
              <a:t>V</a:t>
            </a:r>
            <a:r>
              <a:rPr lang="en-US" baseline="-25000">
                <a:solidFill>
                  <a:schemeClr val="tx1"/>
                </a:solidFill>
                <a:cs typeface="Arial" charset="0"/>
              </a:rPr>
              <a:t>2 </a:t>
            </a:r>
            <a:r>
              <a:rPr lang="en-US">
                <a:solidFill>
                  <a:schemeClr val="tx1"/>
                </a:solidFill>
                <a:cs typeface="Arial" charset="0"/>
              </a:rPr>
              <a:t>→ b</a:t>
            </a:r>
          </a:p>
          <a:p>
            <a:pPr eaLnBrk="1" hangingPunct="1">
              <a:spcBef>
                <a:spcPct val="50000"/>
              </a:spcBef>
            </a:pPr>
            <a:endParaRPr lang="en-US" sz="1800">
              <a:solidFill>
                <a:schemeClr val="tx1"/>
              </a:solidFill>
              <a:latin typeface="Arial" charset="0"/>
            </a:endParaRPr>
          </a:p>
        </p:txBody>
      </p:sp>
      <p:sp>
        <p:nvSpPr>
          <p:cNvPr id="13319" name="Text Box 8"/>
          <p:cNvSpPr txBox="1">
            <a:spLocks noChangeArrowheads="1"/>
          </p:cNvSpPr>
          <p:nvPr/>
        </p:nvSpPr>
        <p:spPr bwMode="auto">
          <a:xfrm>
            <a:off x="381000" y="304800"/>
            <a:ext cx="8001000" cy="277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rgbClr val="008000"/>
                </a:solidFill>
              </a:rPr>
              <a:t>KLEENE STAR:  Start symbol S</a:t>
            </a:r>
          </a:p>
          <a:p>
            <a:pPr eaLnBrk="1" hangingPunct="1">
              <a:spcBef>
                <a:spcPct val="50000"/>
              </a:spcBef>
            </a:pPr>
            <a:r>
              <a:rPr lang="en-US">
                <a:solidFill>
                  <a:srgbClr val="008000"/>
                </a:solidFill>
              </a:rPr>
              <a:t>S </a:t>
            </a:r>
            <a:r>
              <a:rPr lang="en-US">
                <a:solidFill>
                  <a:srgbClr val="008000"/>
                </a:solidFill>
                <a:cs typeface="Arial" charset="0"/>
              </a:rPr>
              <a:t>→</a:t>
            </a:r>
            <a:r>
              <a:rPr lang="en-US">
                <a:solidFill>
                  <a:schemeClr val="tx1"/>
                </a:solidFill>
                <a:cs typeface="Arial" charset="0"/>
              </a:rPr>
              <a:t> </a:t>
            </a:r>
            <a:r>
              <a:rPr lang="en-US">
                <a:cs typeface="Arial" charset="0"/>
              </a:rPr>
              <a:t>S</a:t>
            </a:r>
            <a:r>
              <a:rPr lang="en-US" baseline="-25000">
                <a:cs typeface="Arial" charset="0"/>
              </a:rPr>
              <a:t>2 </a:t>
            </a:r>
            <a:r>
              <a:rPr lang="en-US" baseline="-25000">
                <a:solidFill>
                  <a:schemeClr val="accent2"/>
                </a:solidFill>
                <a:cs typeface="Arial" charset="0"/>
              </a:rPr>
              <a:t> </a:t>
            </a:r>
            <a:r>
              <a:rPr lang="en-US">
                <a:solidFill>
                  <a:srgbClr val="008000"/>
                </a:solidFill>
                <a:cs typeface="Arial" charset="0"/>
              </a:rPr>
              <a:t>S</a:t>
            </a:r>
            <a:endParaRPr lang="en-US" baseline="-25000">
              <a:solidFill>
                <a:srgbClr val="008000"/>
              </a:solidFill>
              <a:cs typeface="Arial" charset="0"/>
            </a:endParaRPr>
          </a:p>
          <a:p>
            <a:pPr eaLnBrk="1" hangingPunct="1">
              <a:spcBef>
                <a:spcPct val="50000"/>
              </a:spcBef>
            </a:pPr>
            <a:r>
              <a:rPr lang="en-US">
                <a:solidFill>
                  <a:srgbClr val="008000"/>
                </a:solidFill>
              </a:rPr>
              <a:t>S </a:t>
            </a:r>
            <a:r>
              <a:rPr lang="en-US">
                <a:solidFill>
                  <a:srgbClr val="008000"/>
                </a:solidFill>
                <a:cs typeface="Arial" charset="0"/>
              </a:rPr>
              <a:t>→</a:t>
            </a:r>
            <a:r>
              <a:rPr lang="en-US">
                <a:solidFill>
                  <a:schemeClr val="tx1"/>
                </a:solidFill>
                <a:cs typeface="Arial" charset="0"/>
              </a:rPr>
              <a:t> </a:t>
            </a:r>
            <a:r>
              <a:rPr lang="el-GR">
                <a:solidFill>
                  <a:srgbClr val="008000"/>
                </a:solidFill>
                <a:cs typeface="Arial" charset="0"/>
              </a:rPr>
              <a:t>ε</a:t>
            </a:r>
            <a:endParaRPr lang="el-GR" baseline="-25000">
              <a:solidFill>
                <a:srgbClr val="008000"/>
              </a:solidFill>
              <a:cs typeface="Arial" charset="0"/>
            </a:endParaRPr>
          </a:p>
          <a:p>
            <a:pPr eaLnBrk="1" hangingPunct="1">
              <a:spcBef>
                <a:spcPct val="50000"/>
              </a:spcBef>
            </a:pPr>
            <a:endParaRPr lang="en-US">
              <a:solidFill>
                <a:srgbClr val="008000"/>
              </a:solidFill>
              <a:cs typeface="Arial"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pPr>
              <a:defRPr/>
            </a:pPr>
            <a:fld id="{539C6986-74B0-4BED-9709-28C4EC161162}" type="slidenum">
              <a:rPr lang="en-US"/>
              <a:pPr>
                <a:defRPr/>
              </a:pPr>
              <a:t>16</a:t>
            </a:fld>
            <a:endParaRPr lang="en-US"/>
          </a:p>
        </p:txBody>
      </p:sp>
      <p:sp>
        <p:nvSpPr>
          <p:cNvPr id="14339" name="Text Box 5"/>
          <p:cNvSpPr txBox="1">
            <a:spLocks noChangeArrowheads="1"/>
          </p:cNvSpPr>
          <p:nvPr/>
        </p:nvSpPr>
        <p:spPr bwMode="auto">
          <a:xfrm>
            <a:off x="457200" y="457200"/>
            <a:ext cx="8153400" cy="521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chemeClr val="accent2"/>
                </a:solidFill>
              </a:rPr>
              <a:t>Theorem: L = { a</a:t>
            </a:r>
            <a:r>
              <a:rPr lang="en-US" baseline="30000">
                <a:solidFill>
                  <a:schemeClr val="accent2"/>
                </a:solidFill>
              </a:rPr>
              <a:t>n</a:t>
            </a:r>
            <a:r>
              <a:rPr lang="en-US">
                <a:solidFill>
                  <a:schemeClr val="accent2"/>
                </a:solidFill>
              </a:rPr>
              <a:t> b</a:t>
            </a:r>
            <a:r>
              <a:rPr lang="en-US" baseline="30000">
                <a:solidFill>
                  <a:schemeClr val="accent2"/>
                </a:solidFill>
              </a:rPr>
              <a:t>n</a:t>
            </a:r>
            <a:r>
              <a:rPr lang="en-US">
                <a:solidFill>
                  <a:schemeClr val="accent2"/>
                </a:solidFill>
              </a:rPr>
              <a:t> c</a:t>
            </a:r>
            <a:r>
              <a:rPr lang="en-US" baseline="30000">
                <a:solidFill>
                  <a:schemeClr val="accent2"/>
                </a:solidFill>
              </a:rPr>
              <a:t>n</a:t>
            </a:r>
            <a:r>
              <a:rPr lang="en-US">
                <a:solidFill>
                  <a:schemeClr val="accent2"/>
                </a:solidFill>
              </a:rPr>
              <a:t>  : n ≥ 0} is not context-free.  </a:t>
            </a:r>
            <a:endParaRPr lang="en-US">
              <a:solidFill>
                <a:srgbClr val="FF0000"/>
              </a:solidFill>
            </a:endParaRPr>
          </a:p>
          <a:p>
            <a:pPr eaLnBrk="1" hangingPunct="1">
              <a:spcBef>
                <a:spcPct val="50000"/>
              </a:spcBef>
            </a:pPr>
            <a:endParaRPr lang="en-US">
              <a:solidFill>
                <a:srgbClr val="FF0000"/>
              </a:solidFill>
            </a:endParaRPr>
          </a:p>
          <a:p>
            <a:pPr eaLnBrk="1" hangingPunct="1">
              <a:spcBef>
                <a:spcPct val="50000"/>
              </a:spcBef>
            </a:pPr>
            <a:r>
              <a:rPr lang="en-US">
                <a:solidFill>
                  <a:srgbClr val="FF0000"/>
                </a:solidFill>
              </a:rPr>
              <a:t>Proof: Next class using the pumping theorem for context-free languages.</a:t>
            </a:r>
          </a:p>
          <a:p>
            <a:pPr eaLnBrk="1" hangingPunct="1">
              <a:spcBef>
                <a:spcPct val="50000"/>
              </a:spcBef>
            </a:pPr>
            <a:endParaRPr lang="en-US">
              <a:solidFill>
                <a:srgbClr val="FF0000"/>
              </a:solidFill>
            </a:endParaRPr>
          </a:p>
          <a:p>
            <a:pPr eaLnBrk="1" hangingPunct="1">
              <a:spcBef>
                <a:spcPct val="50000"/>
              </a:spcBef>
            </a:pPr>
            <a:r>
              <a:rPr lang="en-US"/>
              <a:t>Today: assume it is true.</a:t>
            </a:r>
          </a:p>
          <a:p>
            <a:pPr eaLnBrk="1" hangingPunct="1">
              <a:spcBef>
                <a:spcPct val="50000"/>
              </a:spcBef>
            </a:pP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pPr>
              <a:defRPr/>
            </a:pPr>
            <a:fld id="{BEF4BA2E-D730-41C5-9D6A-906D092167F8}" type="slidenum">
              <a:rPr lang="en-US"/>
              <a:pPr>
                <a:defRPr/>
              </a:pPr>
              <a:t>17</a:t>
            </a:fld>
            <a:endParaRPr lang="en-US"/>
          </a:p>
        </p:txBody>
      </p:sp>
      <p:sp>
        <p:nvSpPr>
          <p:cNvPr id="15363" name="Text Box 2"/>
          <p:cNvSpPr txBox="1">
            <a:spLocks noChangeArrowheads="1"/>
          </p:cNvSpPr>
          <p:nvPr/>
        </p:nvSpPr>
        <p:spPr bwMode="auto">
          <a:xfrm>
            <a:off x="304800" y="381000"/>
            <a:ext cx="8610600" cy="652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sz="3600">
                <a:solidFill>
                  <a:schemeClr val="accent2"/>
                </a:solidFill>
              </a:rPr>
              <a:t>L</a:t>
            </a:r>
            <a:r>
              <a:rPr lang="en-US" sz="3600" baseline="-25000">
                <a:solidFill>
                  <a:schemeClr val="accent2"/>
                </a:solidFill>
              </a:rPr>
              <a:t>1 </a:t>
            </a:r>
            <a:r>
              <a:rPr lang="en-US" sz="3600">
                <a:solidFill>
                  <a:schemeClr val="accent2"/>
                </a:solidFill>
              </a:rPr>
              <a:t>= { a</a:t>
            </a:r>
            <a:r>
              <a:rPr lang="en-US" sz="3600" baseline="30000">
                <a:solidFill>
                  <a:schemeClr val="accent2"/>
                </a:solidFill>
              </a:rPr>
              <a:t>p </a:t>
            </a:r>
            <a:r>
              <a:rPr lang="en-US" sz="3600">
                <a:solidFill>
                  <a:schemeClr val="accent2"/>
                </a:solidFill>
              </a:rPr>
              <a:t>b</a:t>
            </a:r>
            <a:r>
              <a:rPr lang="en-US" sz="3600" baseline="30000">
                <a:solidFill>
                  <a:schemeClr val="accent2"/>
                </a:solidFill>
              </a:rPr>
              <a:t>q </a:t>
            </a:r>
            <a:r>
              <a:rPr lang="en-US" sz="3600">
                <a:solidFill>
                  <a:schemeClr val="accent2"/>
                </a:solidFill>
              </a:rPr>
              <a:t>c</a:t>
            </a:r>
            <a:r>
              <a:rPr lang="en-US" sz="3600" baseline="30000">
                <a:solidFill>
                  <a:schemeClr val="accent2"/>
                </a:solidFill>
              </a:rPr>
              <a:t>r </a:t>
            </a:r>
            <a:r>
              <a:rPr lang="en-US" sz="3600">
                <a:solidFill>
                  <a:schemeClr val="accent2"/>
                </a:solidFill>
              </a:rPr>
              <a:t> : p = q }</a:t>
            </a:r>
          </a:p>
          <a:p>
            <a:pPr eaLnBrk="1" hangingPunct="1">
              <a:spcBef>
                <a:spcPct val="50000"/>
              </a:spcBef>
            </a:pPr>
            <a:r>
              <a:rPr lang="en-US"/>
              <a:t>Design a context-free grammar for </a:t>
            </a:r>
            <a:r>
              <a:rPr lang="en-US" sz="3600"/>
              <a:t>L</a:t>
            </a:r>
            <a:r>
              <a:rPr lang="en-US" sz="3600" baseline="-25000"/>
              <a:t>1</a:t>
            </a:r>
            <a:r>
              <a:rPr lang="en-US" sz="3600"/>
              <a:t>.</a:t>
            </a:r>
            <a:endParaRPr lang="en-US"/>
          </a:p>
          <a:p>
            <a:pPr eaLnBrk="1" hangingPunct="1">
              <a:spcBef>
                <a:spcPct val="50000"/>
              </a:spcBef>
            </a:pPr>
            <a:r>
              <a:rPr lang="en-US" sz="3600">
                <a:solidFill>
                  <a:schemeClr val="accent2"/>
                </a:solidFill>
              </a:rPr>
              <a:t>L</a:t>
            </a:r>
            <a:r>
              <a:rPr lang="en-US" sz="3600" baseline="-25000">
                <a:solidFill>
                  <a:schemeClr val="accent2"/>
                </a:solidFill>
              </a:rPr>
              <a:t>2 </a:t>
            </a:r>
            <a:r>
              <a:rPr lang="en-US" sz="3600">
                <a:solidFill>
                  <a:schemeClr val="accent2"/>
                </a:solidFill>
              </a:rPr>
              <a:t>= { a</a:t>
            </a:r>
            <a:r>
              <a:rPr lang="en-US" sz="3600" baseline="30000">
                <a:solidFill>
                  <a:schemeClr val="accent2"/>
                </a:solidFill>
              </a:rPr>
              <a:t>p </a:t>
            </a:r>
            <a:r>
              <a:rPr lang="en-US" sz="3600">
                <a:solidFill>
                  <a:schemeClr val="accent2"/>
                </a:solidFill>
              </a:rPr>
              <a:t>b</a:t>
            </a:r>
            <a:r>
              <a:rPr lang="en-US" sz="3600" baseline="30000">
                <a:solidFill>
                  <a:schemeClr val="accent2"/>
                </a:solidFill>
              </a:rPr>
              <a:t>q </a:t>
            </a:r>
            <a:r>
              <a:rPr lang="en-US" sz="3600">
                <a:solidFill>
                  <a:schemeClr val="accent2"/>
                </a:solidFill>
              </a:rPr>
              <a:t>c</a:t>
            </a:r>
            <a:r>
              <a:rPr lang="en-US" sz="3600" baseline="30000">
                <a:solidFill>
                  <a:schemeClr val="accent2"/>
                </a:solidFill>
              </a:rPr>
              <a:t>r </a:t>
            </a:r>
            <a:r>
              <a:rPr lang="en-US" sz="3600">
                <a:solidFill>
                  <a:schemeClr val="accent2"/>
                </a:solidFill>
              </a:rPr>
              <a:t> : p = r }</a:t>
            </a:r>
          </a:p>
          <a:p>
            <a:pPr eaLnBrk="1" hangingPunct="1">
              <a:spcBef>
                <a:spcPct val="50000"/>
              </a:spcBef>
            </a:pPr>
            <a:r>
              <a:rPr lang="en-US"/>
              <a:t>Design a PDA for </a:t>
            </a:r>
            <a:r>
              <a:rPr lang="en-US" sz="3600"/>
              <a:t>L</a:t>
            </a:r>
            <a:r>
              <a:rPr lang="en-US" sz="3600" baseline="-25000"/>
              <a:t>2</a:t>
            </a:r>
            <a:r>
              <a:rPr lang="en-US" sz="3600"/>
              <a:t>.</a:t>
            </a:r>
            <a:endParaRPr lang="en-US"/>
          </a:p>
          <a:p>
            <a:pPr eaLnBrk="1" hangingPunct="1">
              <a:spcBef>
                <a:spcPct val="50000"/>
              </a:spcBef>
            </a:pPr>
            <a:r>
              <a:rPr lang="en-US">
                <a:solidFill>
                  <a:srgbClr val="008000"/>
                </a:solidFill>
              </a:rPr>
              <a:t>This proves </a:t>
            </a:r>
            <a:r>
              <a:rPr lang="en-US" sz="3600">
                <a:solidFill>
                  <a:srgbClr val="008000"/>
                </a:solidFill>
              </a:rPr>
              <a:t>L</a:t>
            </a:r>
            <a:r>
              <a:rPr lang="en-US" sz="3600" baseline="-25000">
                <a:solidFill>
                  <a:srgbClr val="008000"/>
                </a:solidFill>
              </a:rPr>
              <a:t>1  </a:t>
            </a:r>
            <a:r>
              <a:rPr lang="en-US" sz="3600">
                <a:solidFill>
                  <a:srgbClr val="008000"/>
                </a:solidFill>
              </a:rPr>
              <a:t>and</a:t>
            </a:r>
            <a:r>
              <a:rPr lang="en-US" sz="3600" baseline="-25000">
                <a:solidFill>
                  <a:srgbClr val="008000"/>
                </a:solidFill>
              </a:rPr>
              <a:t> </a:t>
            </a:r>
            <a:r>
              <a:rPr lang="en-US" sz="3600">
                <a:solidFill>
                  <a:srgbClr val="008000"/>
                </a:solidFill>
              </a:rPr>
              <a:t>L</a:t>
            </a:r>
            <a:r>
              <a:rPr lang="en-US" sz="3600" baseline="-25000">
                <a:solidFill>
                  <a:srgbClr val="008000"/>
                </a:solidFill>
              </a:rPr>
              <a:t>2 </a:t>
            </a:r>
            <a:r>
              <a:rPr lang="en-US" sz="3600">
                <a:solidFill>
                  <a:srgbClr val="008000"/>
                </a:solidFill>
              </a:rPr>
              <a:t>are context-free.</a:t>
            </a:r>
            <a:r>
              <a:rPr lang="en-US" sz="3600" baseline="-25000">
                <a:solidFill>
                  <a:srgbClr val="008000"/>
                </a:solidFill>
              </a:rPr>
              <a:t> </a:t>
            </a:r>
          </a:p>
          <a:p>
            <a:pPr eaLnBrk="1" hangingPunct="1">
              <a:spcBef>
                <a:spcPct val="50000"/>
              </a:spcBef>
            </a:pPr>
            <a:r>
              <a:rPr lang="en-US" sz="3600">
                <a:solidFill>
                  <a:srgbClr val="FF0000"/>
                </a:solidFill>
              </a:rPr>
              <a:t>L</a:t>
            </a:r>
            <a:r>
              <a:rPr lang="en-US" sz="3600" baseline="-25000">
                <a:solidFill>
                  <a:srgbClr val="FF0000"/>
                </a:solidFill>
              </a:rPr>
              <a:t>1  </a:t>
            </a:r>
            <a:r>
              <a:rPr lang="en-US" sz="3600">
                <a:solidFill>
                  <a:srgbClr val="FF0000"/>
                </a:solidFill>
                <a:latin typeface="Arial Unicode MS" pitchFamily="34" charset="-128"/>
                <a:ea typeface="Arial Unicode MS" pitchFamily="34" charset="-128"/>
                <a:cs typeface="Arial Unicode MS" pitchFamily="34" charset="-128"/>
              </a:rPr>
              <a:t>⋂</a:t>
            </a:r>
            <a:r>
              <a:rPr lang="en-US" sz="3600" baseline="-25000">
                <a:solidFill>
                  <a:srgbClr val="FF0000"/>
                </a:solidFill>
              </a:rPr>
              <a:t> </a:t>
            </a:r>
            <a:r>
              <a:rPr lang="en-US" sz="3600">
                <a:solidFill>
                  <a:srgbClr val="FF0000"/>
                </a:solidFill>
              </a:rPr>
              <a:t>L</a:t>
            </a:r>
            <a:r>
              <a:rPr lang="en-US" sz="3600" baseline="-25000">
                <a:solidFill>
                  <a:srgbClr val="FF0000"/>
                </a:solidFill>
              </a:rPr>
              <a:t>2 </a:t>
            </a:r>
            <a:r>
              <a:rPr lang="en-US" sz="3600">
                <a:solidFill>
                  <a:srgbClr val="FF0000"/>
                </a:solidFill>
              </a:rPr>
              <a:t>= </a:t>
            </a:r>
            <a:r>
              <a:rPr lang="en-US">
                <a:solidFill>
                  <a:srgbClr val="FF0000"/>
                </a:solidFill>
              </a:rPr>
              <a:t>{ a</a:t>
            </a:r>
            <a:r>
              <a:rPr lang="en-US" baseline="30000">
                <a:solidFill>
                  <a:srgbClr val="FF0000"/>
                </a:solidFill>
              </a:rPr>
              <a:t>n</a:t>
            </a:r>
            <a:r>
              <a:rPr lang="en-US">
                <a:solidFill>
                  <a:srgbClr val="FF0000"/>
                </a:solidFill>
              </a:rPr>
              <a:t> b</a:t>
            </a:r>
            <a:r>
              <a:rPr lang="en-US" baseline="30000">
                <a:solidFill>
                  <a:srgbClr val="FF0000"/>
                </a:solidFill>
              </a:rPr>
              <a:t>n</a:t>
            </a:r>
            <a:r>
              <a:rPr lang="en-US">
                <a:solidFill>
                  <a:srgbClr val="FF0000"/>
                </a:solidFill>
              </a:rPr>
              <a:t> c</a:t>
            </a:r>
            <a:r>
              <a:rPr lang="en-US" baseline="30000">
                <a:solidFill>
                  <a:srgbClr val="FF0000"/>
                </a:solidFill>
              </a:rPr>
              <a:t>n</a:t>
            </a:r>
            <a:r>
              <a:rPr lang="en-US">
                <a:solidFill>
                  <a:srgbClr val="FF0000"/>
                </a:solidFill>
              </a:rPr>
              <a:t>  : n ≥ 0}.</a:t>
            </a:r>
          </a:p>
          <a:p>
            <a:pPr eaLnBrk="1" hangingPunct="1">
              <a:spcBef>
                <a:spcPct val="50000"/>
              </a:spcBef>
            </a:pPr>
            <a:r>
              <a:rPr lang="en-US">
                <a:solidFill>
                  <a:srgbClr val="FF0000"/>
                </a:solidFill>
              </a:rPr>
              <a:t>Therefore, context-free languages are not closed under intersection.</a:t>
            </a:r>
            <a:endParaRPr lang="en-US" sz="3600" baseline="-25000">
              <a:solidFill>
                <a:srgbClr val="FF0000"/>
              </a:solidFill>
              <a:latin typeface="Arial Unicode MS" pitchFamily="34" charset="-128"/>
              <a:ea typeface="Arial Unicode MS" pitchFamily="34" charset="-128"/>
              <a:cs typeface="Arial Unicode MS" pitchFamily="34" charset="-128"/>
            </a:endParaRPr>
          </a:p>
          <a:p>
            <a:pPr eaLnBrk="1" hangingPunct="1">
              <a:spcBef>
                <a:spcPct val="50000"/>
              </a:spcBef>
            </a:pPr>
            <a:endParaRPr lang="en-US" sz="3600" baseline="-25000">
              <a:solidFill>
                <a:srgbClr val="FF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pPr>
              <a:defRPr/>
            </a:pPr>
            <a:fld id="{4A131713-D76A-4352-9447-4F43F99F46DB}" type="slidenum">
              <a:rPr lang="en-US"/>
              <a:pPr>
                <a:defRPr/>
              </a:pPr>
              <a:t>18</a:t>
            </a:fld>
            <a:endParaRPr lang="en-US"/>
          </a:p>
        </p:txBody>
      </p:sp>
      <p:sp>
        <p:nvSpPr>
          <p:cNvPr id="16387" name="Text Box 2"/>
          <p:cNvSpPr txBox="1">
            <a:spLocks noChangeArrowheads="1"/>
          </p:cNvSpPr>
          <p:nvPr/>
        </p:nvSpPr>
        <p:spPr bwMode="auto">
          <a:xfrm>
            <a:off x="304800" y="381000"/>
            <a:ext cx="8610600" cy="7443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t>L = { a</a:t>
            </a:r>
            <a:r>
              <a:rPr lang="en-US" baseline="30000"/>
              <a:t>n</a:t>
            </a:r>
            <a:r>
              <a:rPr lang="en-US"/>
              <a:t> b</a:t>
            </a:r>
            <a:r>
              <a:rPr lang="en-US" baseline="30000"/>
              <a:t>n</a:t>
            </a:r>
            <a:r>
              <a:rPr lang="en-US"/>
              <a:t> c</a:t>
            </a:r>
            <a:r>
              <a:rPr lang="en-US" baseline="30000"/>
              <a:t>n</a:t>
            </a:r>
            <a:r>
              <a:rPr lang="en-US"/>
              <a:t>  : n ≥ 0} </a:t>
            </a:r>
          </a:p>
          <a:p>
            <a:pPr eaLnBrk="1" hangingPunct="1">
              <a:spcBef>
                <a:spcPct val="50000"/>
              </a:spcBef>
            </a:pPr>
            <a:r>
              <a:rPr lang="en-US" sz="3600">
                <a:solidFill>
                  <a:schemeClr val="accent2"/>
                </a:solidFill>
              </a:rPr>
              <a:t>L</a:t>
            </a:r>
            <a:r>
              <a:rPr lang="en-US" sz="3600" baseline="-25000">
                <a:solidFill>
                  <a:schemeClr val="accent2"/>
                </a:solidFill>
              </a:rPr>
              <a:t>1 </a:t>
            </a:r>
            <a:r>
              <a:rPr lang="en-US" sz="3600">
                <a:solidFill>
                  <a:schemeClr val="accent2"/>
                </a:solidFill>
              </a:rPr>
              <a:t>= { a</a:t>
            </a:r>
            <a:r>
              <a:rPr lang="en-US" sz="3600" baseline="30000">
                <a:solidFill>
                  <a:schemeClr val="accent2"/>
                </a:solidFill>
              </a:rPr>
              <a:t>p </a:t>
            </a:r>
            <a:r>
              <a:rPr lang="en-US" sz="3600">
                <a:solidFill>
                  <a:schemeClr val="accent2"/>
                </a:solidFill>
              </a:rPr>
              <a:t>b</a:t>
            </a:r>
            <a:r>
              <a:rPr lang="en-US" sz="3600" baseline="30000">
                <a:solidFill>
                  <a:schemeClr val="accent2"/>
                </a:solidFill>
              </a:rPr>
              <a:t>q </a:t>
            </a:r>
            <a:r>
              <a:rPr lang="en-US" sz="3600">
                <a:solidFill>
                  <a:schemeClr val="accent2"/>
                </a:solidFill>
              </a:rPr>
              <a:t>c</a:t>
            </a:r>
            <a:r>
              <a:rPr lang="en-US" sz="3600" baseline="30000">
                <a:solidFill>
                  <a:schemeClr val="accent2"/>
                </a:solidFill>
              </a:rPr>
              <a:t>r </a:t>
            </a:r>
            <a:r>
              <a:rPr lang="en-US" sz="3600">
                <a:solidFill>
                  <a:schemeClr val="accent2"/>
                </a:solidFill>
              </a:rPr>
              <a:t> : p ≠ q }</a:t>
            </a:r>
          </a:p>
          <a:p>
            <a:pPr eaLnBrk="1" hangingPunct="1">
              <a:spcBef>
                <a:spcPct val="50000"/>
              </a:spcBef>
            </a:pPr>
            <a:r>
              <a:rPr lang="en-US" sz="3600">
                <a:solidFill>
                  <a:schemeClr val="accent2"/>
                </a:solidFill>
              </a:rPr>
              <a:t>L</a:t>
            </a:r>
            <a:r>
              <a:rPr lang="en-US" sz="3600" baseline="-25000">
                <a:solidFill>
                  <a:schemeClr val="accent2"/>
                </a:solidFill>
              </a:rPr>
              <a:t>2 </a:t>
            </a:r>
            <a:r>
              <a:rPr lang="en-US" sz="3600">
                <a:solidFill>
                  <a:schemeClr val="accent2"/>
                </a:solidFill>
              </a:rPr>
              <a:t>= { a</a:t>
            </a:r>
            <a:r>
              <a:rPr lang="en-US" sz="3600" baseline="30000">
                <a:solidFill>
                  <a:schemeClr val="accent2"/>
                </a:solidFill>
              </a:rPr>
              <a:t>p </a:t>
            </a:r>
            <a:r>
              <a:rPr lang="en-US" sz="3600">
                <a:solidFill>
                  <a:schemeClr val="accent2"/>
                </a:solidFill>
              </a:rPr>
              <a:t>b</a:t>
            </a:r>
            <a:r>
              <a:rPr lang="en-US" sz="3600" baseline="30000">
                <a:solidFill>
                  <a:schemeClr val="accent2"/>
                </a:solidFill>
              </a:rPr>
              <a:t>q </a:t>
            </a:r>
            <a:r>
              <a:rPr lang="en-US" sz="3600">
                <a:solidFill>
                  <a:schemeClr val="accent2"/>
                </a:solidFill>
              </a:rPr>
              <a:t>c</a:t>
            </a:r>
            <a:r>
              <a:rPr lang="en-US" sz="3600" baseline="30000">
                <a:solidFill>
                  <a:schemeClr val="accent2"/>
                </a:solidFill>
              </a:rPr>
              <a:t>r </a:t>
            </a:r>
            <a:r>
              <a:rPr lang="en-US" sz="3600">
                <a:solidFill>
                  <a:schemeClr val="accent2"/>
                </a:solidFill>
              </a:rPr>
              <a:t> : p ≠ r }</a:t>
            </a:r>
          </a:p>
          <a:p>
            <a:pPr eaLnBrk="1" hangingPunct="1">
              <a:spcBef>
                <a:spcPct val="50000"/>
              </a:spcBef>
            </a:pPr>
            <a:r>
              <a:rPr lang="en-US" sz="3600">
                <a:solidFill>
                  <a:schemeClr val="accent2"/>
                </a:solidFill>
              </a:rPr>
              <a:t>L</a:t>
            </a:r>
            <a:r>
              <a:rPr lang="en-US" sz="3600" baseline="-25000">
                <a:solidFill>
                  <a:schemeClr val="accent2"/>
                </a:solidFill>
              </a:rPr>
              <a:t>3 </a:t>
            </a:r>
            <a:r>
              <a:rPr lang="en-US" sz="3600">
                <a:solidFill>
                  <a:schemeClr val="accent2"/>
                </a:solidFill>
              </a:rPr>
              <a:t>= { a</a:t>
            </a:r>
            <a:r>
              <a:rPr lang="en-US" sz="3600" baseline="30000">
                <a:solidFill>
                  <a:schemeClr val="accent2"/>
                </a:solidFill>
              </a:rPr>
              <a:t>p </a:t>
            </a:r>
            <a:r>
              <a:rPr lang="en-US" sz="3600">
                <a:solidFill>
                  <a:schemeClr val="accent2"/>
                </a:solidFill>
              </a:rPr>
              <a:t>b</a:t>
            </a:r>
            <a:r>
              <a:rPr lang="en-US" sz="3600" baseline="30000">
                <a:solidFill>
                  <a:schemeClr val="accent2"/>
                </a:solidFill>
              </a:rPr>
              <a:t>q </a:t>
            </a:r>
            <a:r>
              <a:rPr lang="en-US" sz="3600">
                <a:solidFill>
                  <a:schemeClr val="accent2"/>
                </a:solidFill>
              </a:rPr>
              <a:t>c</a:t>
            </a:r>
            <a:r>
              <a:rPr lang="en-US" sz="3600" baseline="30000">
                <a:solidFill>
                  <a:schemeClr val="accent2"/>
                </a:solidFill>
              </a:rPr>
              <a:t>r </a:t>
            </a:r>
            <a:r>
              <a:rPr lang="en-US" sz="3600">
                <a:solidFill>
                  <a:schemeClr val="accent2"/>
                </a:solidFill>
              </a:rPr>
              <a:t> : q ≠ r }</a:t>
            </a:r>
          </a:p>
          <a:p>
            <a:pPr eaLnBrk="1" hangingPunct="1">
              <a:spcBef>
                <a:spcPct val="50000"/>
              </a:spcBef>
            </a:pPr>
            <a:r>
              <a:rPr lang="en-US" sz="3600">
                <a:solidFill>
                  <a:srgbClr val="FF0000"/>
                </a:solidFill>
              </a:rPr>
              <a:t>The complement of L is NOT equal to</a:t>
            </a:r>
          </a:p>
          <a:p>
            <a:pPr eaLnBrk="1" hangingPunct="1">
              <a:spcBef>
                <a:spcPct val="50000"/>
              </a:spcBef>
            </a:pPr>
            <a:r>
              <a:rPr lang="en-US" sz="3600">
                <a:solidFill>
                  <a:srgbClr val="FF0000"/>
                </a:solidFill>
              </a:rPr>
              <a:t> L</a:t>
            </a:r>
            <a:r>
              <a:rPr lang="en-US" sz="3600" baseline="-25000">
                <a:solidFill>
                  <a:srgbClr val="FF0000"/>
                </a:solidFill>
              </a:rPr>
              <a:t>1 </a:t>
            </a:r>
            <a:r>
              <a:rPr lang="en-US" sz="3600">
                <a:solidFill>
                  <a:srgbClr val="FF0000"/>
                </a:solidFill>
                <a:latin typeface="Arial Unicode MS" pitchFamily="34" charset="-128"/>
                <a:ea typeface="Arial Unicode MS" pitchFamily="34" charset="-128"/>
                <a:cs typeface="Arial Unicode MS" pitchFamily="34" charset="-128"/>
              </a:rPr>
              <a:t>⋃</a:t>
            </a:r>
            <a:r>
              <a:rPr lang="en-US" sz="3600">
                <a:solidFill>
                  <a:srgbClr val="FF0000"/>
                </a:solidFill>
              </a:rPr>
              <a:t> L</a:t>
            </a:r>
            <a:r>
              <a:rPr lang="en-US" sz="3600" baseline="-25000">
                <a:solidFill>
                  <a:srgbClr val="FF0000"/>
                </a:solidFill>
              </a:rPr>
              <a:t>2 </a:t>
            </a:r>
            <a:r>
              <a:rPr lang="en-US" sz="3600">
                <a:solidFill>
                  <a:srgbClr val="FF0000"/>
                </a:solidFill>
                <a:latin typeface="Arial Unicode MS" pitchFamily="34" charset="-128"/>
                <a:ea typeface="Arial Unicode MS" pitchFamily="34" charset="-128"/>
                <a:cs typeface="Arial Unicode MS" pitchFamily="34" charset="-128"/>
              </a:rPr>
              <a:t>⋃</a:t>
            </a:r>
            <a:r>
              <a:rPr lang="en-US" sz="3600">
                <a:solidFill>
                  <a:srgbClr val="FF0000"/>
                </a:solidFill>
              </a:rPr>
              <a:t> L</a:t>
            </a:r>
            <a:r>
              <a:rPr lang="en-US" sz="3600" baseline="-25000">
                <a:solidFill>
                  <a:srgbClr val="FF0000"/>
                </a:solidFill>
              </a:rPr>
              <a:t>3</a:t>
            </a:r>
            <a:r>
              <a:rPr lang="en-US" sz="3600">
                <a:solidFill>
                  <a:srgbClr val="FF0000"/>
                </a:solidFill>
              </a:rPr>
              <a:t>.</a:t>
            </a:r>
          </a:p>
          <a:p>
            <a:pPr eaLnBrk="1" hangingPunct="1">
              <a:spcBef>
                <a:spcPct val="50000"/>
              </a:spcBef>
            </a:pPr>
            <a:r>
              <a:rPr lang="en-US" sz="3600"/>
              <a:t>Which strings are in the complement of L but not in L</a:t>
            </a:r>
            <a:r>
              <a:rPr lang="en-US" sz="3600" baseline="-25000"/>
              <a:t>1 </a:t>
            </a:r>
            <a:r>
              <a:rPr lang="en-US" sz="3600">
                <a:latin typeface="Arial Unicode MS" pitchFamily="34" charset="-128"/>
                <a:ea typeface="Arial Unicode MS" pitchFamily="34" charset="-128"/>
                <a:cs typeface="Arial Unicode MS" pitchFamily="34" charset="-128"/>
              </a:rPr>
              <a:t>⋃</a:t>
            </a:r>
            <a:r>
              <a:rPr lang="en-US" sz="3600"/>
              <a:t> L</a:t>
            </a:r>
            <a:r>
              <a:rPr lang="en-US" sz="3600" baseline="-25000"/>
              <a:t>2 </a:t>
            </a:r>
            <a:r>
              <a:rPr lang="en-US" sz="3600">
                <a:latin typeface="Arial Unicode MS" pitchFamily="34" charset="-128"/>
                <a:ea typeface="Arial Unicode MS" pitchFamily="34" charset="-128"/>
                <a:cs typeface="Arial Unicode MS" pitchFamily="34" charset="-128"/>
              </a:rPr>
              <a:t>⋃</a:t>
            </a:r>
            <a:r>
              <a:rPr lang="en-US" sz="3600"/>
              <a:t> L</a:t>
            </a:r>
            <a:r>
              <a:rPr lang="en-US" sz="3600" baseline="-25000"/>
              <a:t>3</a:t>
            </a:r>
            <a:r>
              <a:rPr lang="en-US" sz="3600"/>
              <a:t>?</a:t>
            </a:r>
          </a:p>
          <a:p>
            <a:pPr eaLnBrk="1" hangingPunct="1">
              <a:spcBef>
                <a:spcPct val="50000"/>
              </a:spcBef>
            </a:pPr>
            <a:endParaRPr lang="en-US" sz="3600"/>
          </a:p>
          <a:p>
            <a:pPr eaLnBrk="1" hangingPunct="1">
              <a:spcBef>
                <a:spcPct val="50000"/>
              </a:spcBef>
            </a:pPr>
            <a:endParaRPr lang="en-US" sz="3600" baseline="-25000">
              <a:solidFill>
                <a:srgbClr val="FF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pPr>
              <a:defRPr/>
            </a:pPr>
            <a:fld id="{06E6DF87-EED4-4554-BB4F-39614996D72C}" type="slidenum">
              <a:rPr lang="en-US"/>
              <a:pPr>
                <a:defRPr/>
              </a:pPr>
              <a:t>19</a:t>
            </a:fld>
            <a:endParaRPr lang="en-US" dirty="0"/>
          </a:p>
        </p:txBody>
      </p:sp>
      <p:sp>
        <p:nvSpPr>
          <p:cNvPr id="17411" name="Text Box 2"/>
          <p:cNvSpPr txBox="1">
            <a:spLocks noChangeArrowheads="1"/>
          </p:cNvSpPr>
          <p:nvPr/>
        </p:nvSpPr>
        <p:spPr bwMode="auto">
          <a:xfrm>
            <a:off x="304800" y="381000"/>
            <a:ext cx="8610600" cy="679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t>L = { a</a:t>
            </a:r>
            <a:r>
              <a:rPr lang="en-US" baseline="30000"/>
              <a:t>n</a:t>
            </a:r>
            <a:r>
              <a:rPr lang="en-US"/>
              <a:t> b</a:t>
            </a:r>
            <a:r>
              <a:rPr lang="en-US" baseline="30000"/>
              <a:t>n</a:t>
            </a:r>
            <a:r>
              <a:rPr lang="en-US"/>
              <a:t> c</a:t>
            </a:r>
            <a:r>
              <a:rPr lang="en-US" baseline="30000"/>
              <a:t>n</a:t>
            </a:r>
            <a:r>
              <a:rPr lang="en-US"/>
              <a:t>  : n ≥ 0}</a:t>
            </a:r>
            <a:endParaRPr lang="en-US" sz="3600">
              <a:solidFill>
                <a:schemeClr val="accent2"/>
              </a:solidFill>
            </a:endParaRPr>
          </a:p>
          <a:p>
            <a:pPr eaLnBrk="1" hangingPunct="1">
              <a:spcBef>
                <a:spcPct val="50000"/>
              </a:spcBef>
            </a:pPr>
            <a:r>
              <a:rPr lang="en-US" sz="3600">
                <a:solidFill>
                  <a:schemeClr val="accent2"/>
                </a:solidFill>
              </a:rPr>
              <a:t>L</a:t>
            </a:r>
            <a:r>
              <a:rPr lang="en-US" sz="3600" baseline="-25000">
                <a:solidFill>
                  <a:schemeClr val="accent2"/>
                </a:solidFill>
              </a:rPr>
              <a:t>1 </a:t>
            </a:r>
            <a:r>
              <a:rPr lang="en-US" sz="3600">
                <a:solidFill>
                  <a:schemeClr val="accent2"/>
                </a:solidFill>
              </a:rPr>
              <a:t>= { a</a:t>
            </a:r>
            <a:r>
              <a:rPr lang="en-US" sz="3600" baseline="30000">
                <a:solidFill>
                  <a:schemeClr val="accent2"/>
                </a:solidFill>
              </a:rPr>
              <a:t>p </a:t>
            </a:r>
            <a:r>
              <a:rPr lang="en-US" sz="3600">
                <a:solidFill>
                  <a:schemeClr val="accent2"/>
                </a:solidFill>
              </a:rPr>
              <a:t>b</a:t>
            </a:r>
            <a:r>
              <a:rPr lang="en-US" sz="3600" baseline="30000">
                <a:solidFill>
                  <a:schemeClr val="accent2"/>
                </a:solidFill>
              </a:rPr>
              <a:t>q </a:t>
            </a:r>
            <a:r>
              <a:rPr lang="en-US" sz="3600">
                <a:solidFill>
                  <a:schemeClr val="accent2"/>
                </a:solidFill>
              </a:rPr>
              <a:t>c</a:t>
            </a:r>
            <a:r>
              <a:rPr lang="en-US" sz="3600" baseline="30000">
                <a:solidFill>
                  <a:schemeClr val="accent2"/>
                </a:solidFill>
              </a:rPr>
              <a:t>r </a:t>
            </a:r>
            <a:r>
              <a:rPr lang="en-US" sz="3600">
                <a:solidFill>
                  <a:schemeClr val="accent2"/>
                </a:solidFill>
              </a:rPr>
              <a:t> : p ≠ q }</a:t>
            </a:r>
          </a:p>
          <a:p>
            <a:pPr eaLnBrk="1" hangingPunct="1">
              <a:spcBef>
                <a:spcPct val="50000"/>
              </a:spcBef>
            </a:pPr>
            <a:r>
              <a:rPr lang="en-US" sz="3600">
                <a:solidFill>
                  <a:schemeClr val="accent2"/>
                </a:solidFill>
              </a:rPr>
              <a:t>L</a:t>
            </a:r>
            <a:r>
              <a:rPr lang="en-US" sz="3600" baseline="-25000">
                <a:solidFill>
                  <a:schemeClr val="accent2"/>
                </a:solidFill>
              </a:rPr>
              <a:t>2 </a:t>
            </a:r>
            <a:r>
              <a:rPr lang="en-US" sz="3600">
                <a:solidFill>
                  <a:schemeClr val="accent2"/>
                </a:solidFill>
              </a:rPr>
              <a:t>= { a</a:t>
            </a:r>
            <a:r>
              <a:rPr lang="en-US" sz="3600" baseline="30000">
                <a:solidFill>
                  <a:schemeClr val="accent2"/>
                </a:solidFill>
              </a:rPr>
              <a:t>p </a:t>
            </a:r>
            <a:r>
              <a:rPr lang="en-US" sz="3600">
                <a:solidFill>
                  <a:schemeClr val="accent2"/>
                </a:solidFill>
              </a:rPr>
              <a:t>b</a:t>
            </a:r>
            <a:r>
              <a:rPr lang="en-US" sz="3600" baseline="30000">
                <a:solidFill>
                  <a:schemeClr val="accent2"/>
                </a:solidFill>
              </a:rPr>
              <a:t>q </a:t>
            </a:r>
            <a:r>
              <a:rPr lang="en-US" sz="3600">
                <a:solidFill>
                  <a:schemeClr val="accent2"/>
                </a:solidFill>
              </a:rPr>
              <a:t>c</a:t>
            </a:r>
            <a:r>
              <a:rPr lang="en-US" sz="3600" baseline="30000">
                <a:solidFill>
                  <a:schemeClr val="accent2"/>
                </a:solidFill>
              </a:rPr>
              <a:t>r </a:t>
            </a:r>
            <a:r>
              <a:rPr lang="en-US" sz="3600">
                <a:solidFill>
                  <a:schemeClr val="accent2"/>
                </a:solidFill>
              </a:rPr>
              <a:t> : p ≠ r }</a:t>
            </a:r>
          </a:p>
          <a:p>
            <a:pPr eaLnBrk="1" hangingPunct="1">
              <a:spcBef>
                <a:spcPct val="50000"/>
              </a:spcBef>
            </a:pPr>
            <a:r>
              <a:rPr lang="en-US" sz="3600">
                <a:solidFill>
                  <a:schemeClr val="accent2"/>
                </a:solidFill>
              </a:rPr>
              <a:t>L</a:t>
            </a:r>
            <a:r>
              <a:rPr lang="en-US" sz="3600" baseline="-25000">
                <a:solidFill>
                  <a:schemeClr val="accent2"/>
                </a:solidFill>
              </a:rPr>
              <a:t>3 </a:t>
            </a:r>
            <a:r>
              <a:rPr lang="en-US" sz="3600">
                <a:solidFill>
                  <a:schemeClr val="accent2"/>
                </a:solidFill>
              </a:rPr>
              <a:t>= { a</a:t>
            </a:r>
            <a:r>
              <a:rPr lang="en-US" sz="3600" baseline="30000">
                <a:solidFill>
                  <a:schemeClr val="accent2"/>
                </a:solidFill>
              </a:rPr>
              <a:t>p </a:t>
            </a:r>
            <a:r>
              <a:rPr lang="en-US" sz="3600">
                <a:solidFill>
                  <a:schemeClr val="accent2"/>
                </a:solidFill>
              </a:rPr>
              <a:t>b</a:t>
            </a:r>
            <a:r>
              <a:rPr lang="en-US" sz="3600" baseline="30000">
                <a:solidFill>
                  <a:schemeClr val="accent2"/>
                </a:solidFill>
              </a:rPr>
              <a:t>q </a:t>
            </a:r>
            <a:r>
              <a:rPr lang="en-US" sz="3600">
                <a:solidFill>
                  <a:schemeClr val="accent2"/>
                </a:solidFill>
              </a:rPr>
              <a:t>c</a:t>
            </a:r>
            <a:r>
              <a:rPr lang="en-US" sz="3600" baseline="30000">
                <a:solidFill>
                  <a:schemeClr val="accent2"/>
                </a:solidFill>
              </a:rPr>
              <a:t>r </a:t>
            </a:r>
            <a:r>
              <a:rPr lang="en-US" sz="3600">
                <a:solidFill>
                  <a:schemeClr val="accent2"/>
                </a:solidFill>
              </a:rPr>
              <a:t> : q ≠ r }</a:t>
            </a:r>
          </a:p>
          <a:p>
            <a:pPr eaLnBrk="1" hangingPunct="1">
              <a:spcBef>
                <a:spcPct val="50000"/>
              </a:spcBef>
            </a:pPr>
            <a:r>
              <a:rPr lang="en-US" sz="3600">
                <a:solidFill>
                  <a:schemeClr val="accent2"/>
                </a:solidFill>
              </a:rPr>
              <a:t>L</a:t>
            </a:r>
            <a:r>
              <a:rPr lang="en-US" sz="3600" baseline="-25000">
                <a:solidFill>
                  <a:schemeClr val="accent2"/>
                </a:solidFill>
              </a:rPr>
              <a:t>4 </a:t>
            </a:r>
            <a:r>
              <a:rPr lang="en-US" sz="3600">
                <a:solidFill>
                  <a:schemeClr val="accent2"/>
                </a:solidFill>
              </a:rPr>
              <a:t>= { w </a:t>
            </a:r>
            <a:r>
              <a:rPr lang="en-US" sz="3600">
                <a:solidFill>
                  <a:schemeClr val="accent2"/>
                </a:solidFill>
                <a:ea typeface="Arial Unicode MS" pitchFamily="34" charset="-128"/>
                <a:cs typeface="Arial Unicode MS" pitchFamily="34" charset="-128"/>
                <a:sym typeface="Symbol" pitchFamily="18" charset="2"/>
              </a:rPr>
              <a:t></a:t>
            </a:r>
            <a:r>
              <a:rPr lang="en-US" sz="3600">
                <a:solidFill>
                  <a:schemeClr val="accent2"/>
                </a:solidFill>
                <a:ea typeface="Arial Unicode MS" pitchFamily="34" charset="-128"/>
                <a:cs typeface="Arial Unicode MS" pitchFamily="34" charset="-128"/>
              </a:rPr>
              <a:t> {a, b, c}* : w ∉ a* b* c*</a:t>
            </a:r>
            <a:r>
              <a:rPr lang="en-US" sz="3600">
                <a:solidFill>
                  <a:schemeClr val="accent2"/>
                </a:solidFill>
              </a:rPr>
              <a:t>}</a:t>
            </a:r>
          </a:p>
          <a:p>
            <a:pPr eaLnBrk="1" hangingPunct="1">
              <a:spcBef>
                <a:spcPct val="50000"/>
              </a:spcBef>
            </a:pPr>
            <a:r>
              <a:rPr lang="en-US">
                <a:solidFill>
                  <a:srgbClr val="FF0000"/>
                </a:solidFill>
              </a:rPr>
              <a:t>L</a:t>
            </a:r>
            <a:r>
              <a:rPr lang="en-US" baseline="-25000">
                <a:solidFill>
                  <a:srgbClr val="FF0000"/>
                </a:solidFill>
              </a:rPr>
              <a:t>1 </a:t>
            </a:r>
            <a:r>
              <a:rPr lang="en-US">
                <a:solidFill>
                  <a:srgbClr val="FF0000"/>
                </a:solidFill>
                <a:latin typeface="Arial Unicode MS" pitchFamily="34" charset="-128"/>
                <a:ea typeface="Arial Unicode MS" pitchFamily="34" charset="-128"/>
                <a:cs typeface="Arial Unicode MS" pitchFamily="34" charset="-128"/>
              </a:rPr>
              <a:t>⋃</a:t>
            </a:r>
            <a:r>
              <a:rPr lang="en-US">
                <a:solidFill>
                  <a:srgbClr val="FF0000"/>
                </a:solidFill>
              </a:rPr>
              <a:t> L</a:t>
            </a:r>
            <a:r>
              <a:rPr lang="en-US" baseline="-25000">
                <a:solidFill>
                  <a:srgbClr val="FF0000"/>
                </a:solidFill>
              </a:rPr>
              <a:t>2 </a:t>
            </a:r>
            <a:r>
              <a:rPr lang="en-US">
                <a:solidFill>
                  <a:srgbClr val="FF0000"/>
                </a:solidFill>
                <a:latin typeface="Arial Unicode MS" pitchFamily="34" charset="-128"/>
                <a:ea typeface="Arial Unicode MS" pitchFamily="34" charset="-128"/>
                <a:cs typeface="Arial Unicode MS" pitchFamily="34" charset="-128"/>
              </a:rPr>
              <a:t>⋃</a:t>
            </a:r>
            <a:r>
              <a:rPr lang="en-US">
                <a:solidFill>
                  <a:srgbClr val="FF0000"/>
                </a:solidFill>
              </a:rPr>
              <a:t> L</a:t>
            </a:r>
            <a:r>
              <a:rPr lang="en-US" baseline="-25000">
                <a:solidFill>
                  <a:srgbClr val="FF0000"/>
                </a:solidFill>
              </a:rPr>
              <a:t>3</a:t>
            </a:r>
            <a:r>
              <a:rPr lang="en-US">
                <a:solidFill>
                  <a:srgbClr val="FF0000"/>
                </a:solidFill>
                <a:ea typeface="Arial Unicode MS" pitchFamily="34" charset="-128"/>
                <a:cs typeface="Arial Unicode MS" pitchFamily="34" charset="-128"/>
              </a:rPr>
              <a:t>⋃ </a:t>
            </a:r>
            <a:r>
              <a:rPr lang="en-US">
                <a:solidFill>
                  <a:srgbClr val="FF0000"/>
                </a:solidFill>
              </a:rPr>
              <a:t>L</a:t>
            </a:r>
            <a:r>
              <a:rPr lang="en-US" baseline="-25000">
                <a:solidFill>
                  <a:srgbClr val="FF0000"/>
                </a:solidFill>
              </a:rPr>
              <a:t>4</a:t>
            </a:r>
            <a:r>
              <a:rPr lang="en-US">
                <a:solidFill>
                  <a:srgbClr val="FF0000"/>
                </a:solidFill>
              </a:rPr>
              <a:t> is context-free and is the complement of L.</a:t>
            </a:r>
          </a:p>
          <a:p>
            <a:pPr eaLnBrk="1" hangingPunct="1">
              <a:spcBef>
                <a:spcPct val="50000"/>
              </a:spcBef>
            </a:pPr>
            <a:r>
              <a:rPr lang="en-US">
                <a:solidFill>
                  <a:srgbClr val="FF0000"/>
                </a:solidFill>
              </a:rPr>
              <a:t>Therefore, context-free languages are not closed under complement.</a:t>
            </a:r>
            <a:endParaRPr lang="en-US" baseline="-25000">
              <a:solidFill>
                <a:srgbClr val="FF0000"/>
              </a:solidFill>
              <a:latin typeface="Arial Unicode MS" pitchFamily="34" charset="-128"/>
              <a:ea typeface="Arial Unicode MS" pitchFamily="34" charset="-128"/>
              <a:cs typeface="Arial Unicode MS" pitchFamily="34" charset="-128"/>
            </a:endParaRPr>
          </a:p>
          <a:p>
            <a:pPr eaLnBrk="1" hangingPunct="1">
              <a:spcBef>
                <a:spcPct val="50000"/>
              </a:spcBef>
            </a:pPr>
            <a:endParaRPr lang="en-US" baseline="-2500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9399F5B-45DB-4B1C-AE58-D10614D27F26}" type="slidenum">
              <a:rPr lang="en-US" smtClean="0"/>
              <a:pPr>
                <a:defRPr/>
              </a:pPr>
              <a:t>2</a:t>
            </a:fld>
            <a:endParaRPr lang="en-US" dirty="0"/>
          </a:p>
        </p:txBody>
      </p:sp>
      <p:sp>
        <p:nvSpPr>
          <p:cNvPr id="5" name="TextBox 4"/>
          <p:cNvSpPr txBox="1"/>
          <p:nvPr/>
        </p:nvSpPr>
        <p:spPr>
          <a:xfrm>
            <a:off x="469900" y="609600"/>
            <a:ext cx="8305800" cy="4524315"/>
          </a:xfrm>
          <a:prstGeom prst="rect">
            <a:avLst/>
          </a:prstGeom>
          <a:noFill/>
        </p:spPr>
        <p:txBody>
          <a:bodyPr wrap="square" rtlCol="0">
            <a:spAutoFit/>
          </a:bodyPr>
          <a:lstStyle/>
          <a:p>
            <a:r>
              <a:rPr lang="en-CA" dirty="0" smtClean="0"/>
              <a:t>No class or tutorial on Tuesday July 3: reading break is July 2-3 for May to August classes.</a:t>
            </a:r>
          </a:p>
          <a:p>
            <a:endParaRPr lang="en-CA" dirty="0" smtClean="0"/>
          </a:p>
          <a:p>
            <a:r>
              <a:rPr lang="en-CA" dirty="0" smtClean="0"/>
              <a:t>During reading break: try doing problems on old midterm and final exams. Our final exam is fast approaching.</a:t>
            </a:r>
          </a:p>
          <a:p>
            <a:endParaRPr lang="en-CA" dirty="0"/>
          </a:p>
          <a:p>
            <a:endParaRPr lang="en-CA" dirty="0"/>
          </a:p>
        </p:txBody>
      </p:sp>
    </p:spTree>
    <p:extLst>
      <p:ext uri="{BB962C8B-B14F-4D97-AF65-F5344CB8AC3E}">
        <p14:creationId xmlns:p14="http://schemas.microsoft.com/office/powerpoint/2010/main" val="521522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9399F5B-45DB-4B1C-AE58-D10614D27F26}" type="slidenum">
              <a:rPr lang="en-US" smtClean="0"/>
              <a:pPr>
                <a:defRPr/>
              </a:pPr>
              <a:t>3</a:t>
            </a:fld>
            <a:endParaRPr lang="en-US" dirty="0"/>
          </a:p>
        </p:txBody>
      </p:sp>
      <p:sp>
        <p:nvSpPr>
          <p:cNvPr id="5" name="TextBox 4"/>
          <p:cNvSpPr txBox="1"/>
          <p:nvPr/>
        </p:nvSpPr>
        <p:spPr>
          <a:xfrm>
            <a:off x="304800" y="228600"/>
            <a:ext cx="8534400" cy="3231654"/>
          </a:xfrm>
          <a:prstGeom prst="rect">
            <a:avLst/>
          </a:prstGeom>
          <a:noFill/>
        </p:spPr>
        <p:txBody>
          <a:bodyPr wrap="square" rtlCol="0">
            <a:spAutoFit/>
          </a:bodyPr>
          <a:lstStyle/>
          <a:p>
            <a:r>
              <a:rPr lang="en-CA" sz="2800" dirty="0" smtClean="0"/>
              <a:t>The worst question on the midterm was Question #4. These were on previous midterms. Make sure you know how to work all the questions on the old final exams and ask about them at the final exam tutorial if you are unsure of the answers.</a:t>
            </a:r>
          </a:p>
          <a:p>
            <a:endParaRPr lang="en-CA" dirty="0" smtClean="0"/>
          </a:p>
          <a:p>
            <a:r>
              <a:rPr lang="en-CA" dirty="0" smtClean="0"/>
              <a:t>Results for Question #4:</a:t>
            </a:r>
            <a:endParaRPr lang="en-CA" dirty="0"/>
          </a:p>
        </p:txBody>
      </p:sp>
      <p:graphicFrame>
        <p:nvGraphicFramePr>
          <p:cNvPr id="6" name="Table 5"/>
          <p:cNvGraphicFramePr>
            <a:graphicFrameLocks noGrp="1"/>
          </p:cNvGraphicFramePr>
          <p:nvPr>
            <p:extLst>
              <p:ext uri="{D42A27DB-BD31-4B8C-83A1-F6EECF244321}">
                <p14:modId xmlns:p14="http://schemas.microsoft.com/office/powerpoint/2010/main" val="3697828127"/>
              </p:ext>
            </p:extLst>
          </p:nvPr>
        </p:nvGraphicFramePr>
        <p:xfrm>
          <a:off x="2895600" y="3581400"/>
          <a:ext cx="2667000" cy="2494280"/>
        </p:xfrm>
        <a:graphic>
          <a:graphicData uri="http://schemas.openxmlformats.org/drawingml/2006/table">
            <a:tbl>
              <a:tblPr firstRow="1" bandRow="1">
                <a:tableStyleId>{5C22544A-7EE6-4342-B048-85BDC9FD1C3A}</a:tableStyleId>
              </a:tblPr>
              <a:tblGrid>
                <a:gridCol w="1219200"/>
                <a:gridCol w="1447800"/>
              </a:tblGrid>
              <a:tr h="370840">
                <a:tc>
                  <a:txBody>
                    <a:bodyPr/>
                    <a:lstStyle/>
                    <a:p>
                      <a:r>
                        <a:rPr lang="en-CA" dirty="0" smtClean="0">
                          <a:solidFill>
                            <a:srgbClr val="FF0000"/>
                          </a:solidFill>
                        </a:rPr>
                        <a:t>Number Correct</a:t>
                      </a:r>
                      <a:endParaRPr lang="en-CA" dirty="0">
                        <a:solidFill>
                          <a:srgbClr val="FF0000"/>
                        </a:solidFill>
                      </a:endParaRPr>
                    </a:p>
                  </a:txBody>
                  <a:tcPr/>
                </a:tc>
                <a:tc>
                  <a:txBody>
                    <a:bodyPr/>
                    <a:lstStyle/>
                    <a:p>
                      <a:r>
                        <a:rPr lang="en-CA" dirty="0" smtClean="0">
                          <a:solidFill>
                            <a:srgbClr val="FF0000"/>
                          </a:solidFill>
                        </a:rPr>
                        <a:t>Number of</a:t>
                      </a:r>
                      <a:r>
                        <a:rPr lang="en-CA" baseline="0" dirty="0" smtClean="0">
                          <a:solidFill>
                            <a:srgbClr val="FF0000"/>
                          </a:solidFill>
                        </a:rPr>
                        <a:t> students</a:t>
                      </a:r>
                      <a:endParaRPr lang="en-CA" dirty="0">
                        <a:solidFill>
                          <a:srgbClr val="FF0000"/>
                        </a:solidFill>
                      </a:endParaRPr>
                    </a:p>
                  </a:txBody>
                  <a:tcPr/>
                </a:tc>
              </a:tr>
              <a:tr h="370840">
                <a:tc>
                  <a:txBody>
                    <a:bodyPr/>
                    <a:lstStyle/>
                    <a:p>
                      <a:r>
                        <a:rPr lang="en-CA" dirty="0" smtClean="0"/>
                        <a:t>0</a:t>
                      </a:r>
                      <a:endParaRPr lang="en-CA" dirty="0"/>
                    </a:p>
                  </a:txBody>
                  <a:tcPr anchor="ctr" anchorCtr="1"/>
                </a:tc>
                <a:tc>
                  <a:txBody>
                    <a:bodyPr/>
                    <a:lstStyle/>
                    <a:p>
                      <a:r>
                        <a:rPr lang="en-CA" dirty="0" smtClean="0"/>
                        <a:t>13</a:t>
                      </a:r>
                      <a:endParaRPr lang="en-CA" dirty="0"/>
                    </a:p>
                  </a:txBody>
                  <a:tcPr anchor="ctr" anchorCtr="1"/>
                </a:tc>
              </a:tr>
              <a:tr h="370840">
                <a:tc>
                  <a:txBody>
                    <a:bodyPr/>
                    <a:lstStyle/>
                    <a:p>
                      <a:r>
                        <a:rPr lang="en-CA" dirty="0" smtClean="0"/>
                        <a:t>1</a:t>
                      </a:r>
                      <a:endParaRPr lang="en-CA" dirty="0"/>
                    </a:p>
                  </a:txBody>
                  <a:tcPr anchor="ctr" anchorCtr="1"/>
                </a:tc>
                <a:tc>
                  <a:txBody>
                    <a:bodyPr/>
                    <a:lstStyle/>
                    <a:p>
                      <a:r>
                        <a:rPr lang="en-CA" dirty="0" smtClean="0"/>
                        <a:t>14</a:t>
                      </a:r>
                      <a:endParaRPr lang="en-CA" dirty="0"/>
                    </a:p>
                  </a:txBody>
                  <a:tcPr anchor="ctr" anchorCtr="1"/>
                </a:tc>
              </a:tr>
              <a:tr h="370840">
                <a:tc>
                  <a:txBody>
                    <a:bodyPr/>
                    <a:lstStyle/>
                    <a:p>
                      <a:r>
                        <a:rPr lang="en-CA" dirty="0" smtClean="0"/>
                        <a:t>2</a:t>
                      </a:r>
                      <a:endParaRPr lang="en-CA" dirty="0"/>
                    </a:p>
                  </a:txBody>
                  <a:tcPr anchor="ctr" anchorCtr="1"/>
                </a:tc>
                <a:tc>
                  <a:txBody>
                    <a:bodyPr/>
                    <a:lstStyle/>
                    <a:p>
                      <a:r>
                        <a:rPr lang="en-CA" dirty="0" smtClean="0"/>
                        <a:t> 2</a:t>
                      </a:r>
                      <a:endParaRPr lang="en-CA" dirty="0"/>
                    </a:p>
                  </a:txBody>
                  <a:tcPr anchor="ctr" anchorCtr="1"/>
                </a:tc>
              </a:tr>
              <a:tr h="370840">
                <a:tc>
                  <a:txBody>
                    <a:bodyPr/>
                    <a:lstStyle/>
                    <a:p>
                      <a:r>
                        <a:rPr lang="en-CA" dirty="0" smtClean="0"/>
                        <a:t>3</a:t>
                      </a:r>
                      <a:endParaRPr lang="en-CA" dirty="0"/>
                    </a:p>
                  </a:txBody>
                  <a:tcPr anchor="ctr" anchorCtr="1"/>
                </a:tc>
                <a:tc>
                  <a:txBody>
                    <a:bodyPr/>
                    <a:lstStyle/>
                    <a:p>
                      <a:r>
                        <a:rPr lang="en-CA" dirty="0" smtClean="0"/>
                        <a:t> 1</a:t>
                      </a:r>
                      <a:endParaRPr lang="en-CA" dirty="0"/>
                    </a:p>
                  </a:txBody>
                  <a:tcPr anchor="ctr" anchorCtr="1"/>
                </a:tc>
              </a:tr>
              <a:tr h="370840">
                <a:tc>
                  <a:txBody>
                    <a:bodyPr/>
                    <a:lstStyle/>
                    <a:p>
                      <a:r>
                        <a:rPr lang="en-CA" dirty="0" smtClean="0"/>
                        <a:t>4</a:t>
                      </a:r>
                      <a:endParaRPr lang="en-CA" dirty="0"/>
                    </a:p>
                  </a:txBody>
                  <a:tcPr anchor="ctr" anchorCtr="1"/>
                </a:tc>
                <a:tc>
                  <a:txBody>
                    <a:bodyPr/>
                    <a:lstStyle/>
                    <a:p>
                      <a:r>
                        <a:rPr lang="en-CA" dirty="0" smtClean="0"/>
                        <a:t> </a:t>
                      </a:r>
                      <a:r>
                        <a:rPr lang="en-CA" baseline="0" dirty="0" smtClean="0"/>
                        <a:t> </a:t>
                      </a:r>
                      <a:r>
                        <a:rPr lang="en-CA" dirty="0" smtClean="0"/>
                        <a:t>1</a:t>
                      </a:r>
                      <a:endParaRPr lang="en-CA" dirty="0"/>
                    </a:p>
                  </a:txBody>
                  <a:tcPr anchor="ctr" anchorCtr="1"/>
                </a:tc>
              </a:tr>
            </a:tbl>
          </a:graphicData>
        </a:graphic>
      </p:graphicFrame>
    </p:spTree>
    <p:extLst>
      <p:ext uri="{BB962C8B-B14F-4D97-AF65-F5344CB8AC3E}">
        <p14:creationId xmlns:p14="http://schemas.microsoft.com/office/powerpoint/2010/main" val="16489738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9399F5B-45DB-4B1C-AE58-D10614D27F26}" type="slidenum">
              <a:rPr lang="en-US" smtClean="0"/>
              <a:pPr>
                <a:defRPr/>
              </a:pPr>
              <a:t>4</a:t>
            </a:fld>
            <a:endParaRPr lang="en-US" dirty="0"/>
          </a:p>
        </p:txBody>
      </p:sp>
      <mc:AlternateContent xmlns:mc="http://schemas.openxmlformats.org/markup-compatibility/2006" xmlns:a14="http://schemas.microsoft.com/office/drawing/2010/main">
        <mc:Choice Requires="a14">
          <p:sp>
            <p:nvSpPr>
              <p:cNvPr id="5" name="TextBox 4"/>
              <p:cNvSpPr txBox="1"/>
              <p:nvPr/>
            </p:nvSpPr>
            <p:spPr>
              <a:xfrm>
                <a:off x="228600" y="533400"/>
                <a:ext cx="8534400" cy="5632311"/>
              </a:xfrm>
              <a:prstGeom prst="rect">
                <a:avLst/>
              </a:prstGeom>
              <a:noFill/>
            </p:spPr>
            <p:txBody>
              <a:bodyPr wrap="square" rtlCol="0">
                <a:spAutoFit/>
              </a:bodyPr>
              <a:lstStyle/>
              <a:p>
                <a:r>
                  <a:rPr lang="en-CA" sz="3600" b="0" i="0" u="none" strike="noStrike" baseline="0" dirty="0" smtClean="0">
                    <a:latin typeface="Times New Roman"/>
                  </a:rPr>
                  <a:t>(a) If </a:t>
                </a:r>
                <a:r>
                  <a:rPr lang="en-CA" sz="3600" b="0" i="1" u="none" strike="noStrike" baseline="0" dirty="0" smtClean="0">
                    <a:latin typeface="Times New Roman"/>
                  </a:rPr>
                  <a:t>x </a:t>
                </a:r>
                <a:r>
                  <a:rPr lang="en-CA" sz="3600" b="0" i="0" u="none" strike="noStrike" baseline="0" dirty="0" smtClean="0">
                    <a:latin typeface="Symbol"/>
                  </a:rPr>
                  <a:t>Ï </a:t>
                </a:r>
                <a:r>
                  <a:rPr lang="en-CA" sz="3600" b="0" i="1" u="none" strike="noStrike" baseline="0" dirty="0" smtClean="0">
                    <a:latin typeface="Times New Roman"/>
                  </a:rPr>
                  <a:t>L</a:t>
                </a:r>
                <a:r>
                  <a:rPr lang="en-CA" sz="3600" b="0" i="0" u="none" strike="noStrike" baseline="-25000" dirty="0" smtClean="0">
                    <a:latin typeface="Times New Roman"/>
                  </a:rPr>
                  <a:t>1</a:t>
                </a:r>
                <a:r>
                  <a:rPr lang="en-CA" sz="3600" b="0" i="0" u="none" strike="noStrike" baseline="0" dirty="0" smtClean="0">
                    <a:latin typeface="Times New Roman"/>
                  </a:rPr>
                  <a:t> and </a:t>
                </a:r>
                <a:r>
                  <a:rPr lang="en-CA" sz="3600" b="0" i="1" u="none" strike="noStrike" baseline="0" dirty="0" err="1" smtClean="0">
                    <a:latin typeface="Times New Roman"/>
                  </a:rPr>
                  <a:t>y</a:t>
                </a:r>
                <a:r>
                  <a:rPr lang="en-CA" sz="3600" b="0" i="0" u="none" strike="noStrike" baseline="0" dirty="0" err="1" smtClean="0">
                    <a:latin typeface="Symbol"/>
                  </a:rPr>
                  <a:t>Ï</a:t>
                </a:r>
                <a:r>
                  <a:rPr lang="en-CA" sz="3600" b="0" i="0" u="none" strike="noStrike" baseline="0" dirty="0" smtClean="0">
                    <a:latin typeface="Symbol"/>
                  </a:rPr>
                  <a:t> </a:t>
                </a:r>
                <a:r>
                  <a:rPr lang="en-CA" sz="3600" b="0" i="1" u="none" strike="noStrike" baseline="0" dirty="0" smtClean="0">
                    <a:latin typeface="Times New Roman"/>
                  </a:rPr>
                  <a:t>L</a:t>
                </a:r>
                <a:r>
                  <a:rPr lang="en-CA" sz="3600" b="0" i="0" u="none" strike="noStrike" baseline="-25000" dirty="0" smtClean="0">
                    <a:latin typeface="Times New Roman"/>
                  </a:rPr>
                  <a:t>2</a:t>
                </a:r>
                <a:r>
                  <a:rPr lang="en-CA" sz="3600" b="0" i="0" u="none" strike="noStrike" baseline="0" dirty="0" smtClean="0">
                    <a:latin typeface="Times New Roman"/>
                  </a:rPr>
                  <a:t> then </a:t>
                </a:r>
                <a:r>
                  <a:rPr lang="en-CA" sz="3600" b="0" i="1" u="none" strike="noStrike" baseline="0" dirty="0" smtClean="0">
                    <a:latin typeface="Times New Roman"/>
                  </a:rPr>
                  <a:t>x </a:t>
                </a:r>
                <a:r>
                  <a:rPr lang="en-CA" sz="3600" b="0" i="0" u="none" strike="noStrike" baseline="0" dirty="0" smtClean="0">
                    <a:latin typeface="Symbol"/>
                  </a:rPr>
                  <a:t>× </a:t>
                </a:r>
                <a:r>
                  <a:rPr lang="en-CA" sz="3600" b="0" i="1" u="none" strike="noStrike" baseline="0" dirty="0" smtClean="0">
                    <a:latin typeface="Times New Roman"/>
                  </a:rPr>
                  <a:t>y </a:t>
                </a:r>
                <a:r>
                  <a:rPr lang="en-CA" sz="3600" b="0" i="0" u="none" strike="noStrike" baseline="0" dirty="0" smtClean="0">
                    <a:latin typeface="Symbol"/>
                  </a:rPr>
                  <a:t>Ï </a:t>
                </a:r>
                <a:r>
                  <a:rPr lang="en-CA" sz="3600" b="0" i="1" u="none" strike="noStrike" baseline="0" dirty="0" smtClean="0">
                    <a:latin typeface="Times New Roman"/>
                  </a:rPr>
                  <a:t>L</a:t>
                </a:r>
                <a:r>
                  <a:rPr lang="en-CA" sz="3600" b="0" i="0" u="none" strike="noStrike" baseline="-25000" dirty="0" smtClean="0">
                    <a:latin typeface="Times New Roman"/>
                  </a:rPr>
                  <a:t>1</a:t>
                </a:r>
                <a:r>
                  <a:rPr lang="en-CA" sz="3600" b="0" i="0" u="none" strike="noStrike" baseline="0" dirty="0" smtClean="0">
                    <a:latin typeface="Times New Roman"/>
                  </a:rPr>
                  <a:t> </a:t>
                </a:r>
                <a:r>
                  <a:rPr lang="en-CA" sz="3600" b="0" i="0" u="none" strike="noStrike" baseline="0" dirty="0" smtClean="0">
                    <a:latin typeface="Symbol"/>
                  </a:rPr>
                  <a:t>× </a:t>
                </a:r>
                <a:r>
                  <a:rPr lang="en-CA" sz="3600" b="0" i="1" u="none" strike="noStrike" baseline="0" dirty="0" smtClean="0">
                    <a:latin typeface="Times New Roman"/>
                  </a:rPr>
                  <a:t>L</a:t>
                </a:r>
                <a:r>
                  <a:rPr lang="en-CA" sz="3600" b="0" i="0" u="none" strike="noStrike" baseline="-25000" dirty="0" smtClean="0">
                    <a:latin typeface="Times New Roman"/>
                  </a:rPr>
                  <a:t>2</a:t>
                </a:r>
                <a:r>
                  <a:rPr lang="en-CA" sz="3600" b="0" i="0" u="none" strike="noStrike" baseline="0" dirty="0" smtClean="0">
                    <a:latin typeface="Times New Roman"/>
                  </a:rPr>
                  <a:t>.</a:t>
                </a:r>
              </a:p>
              <a:p>
                <a:endParaRPr lang="en-CA" sz="3600" b="0" i="0" u="none" strike="noStrike" baseline="0" dirty="0" smtClean="0">
                  <a:latin typeface="Times New Roman"/>
                </a:endParaRPr>
              </a:p>
              <a:p>
                <a:r>
                  <a:rPr lang="en-CA" sz="3600" b="0" i="0" u="none" strike="noStrike" baseline="0" dirty="0" smtClean="0">
                    <a:latin typeface="Times New Roman"/>
                  </a:rPr>
                  <a:t>(b)</a:t>
                </a:r>
                <a:r>
                  <a:rPr lang="en-CA" sz="3600" b="0" i="0" u="none" strike="noStrike" dirty="0" smtClean="0">
                    <a:latin typeface="Times New Roman"/>
                  </a:rPr>
                  <a:t> </a:t>
                </a:r>
                <a:r>
                  <a:rPr lang="en-CA" sz="3600" b="0" i="0" u="none" strike="noStrike" baseline="0" dirty="0" smtClean="0">
                    <a:latin typeface="Times New Roman"/>
                  </a:rPr>
                  <a:t>A regular language can contain a subset which is not a regular language.</a:t>
                </a:r>
              </a:p>
              <a:p>
                <a:endParaRPr lang="en-CA" sz="3600" b="0" i="0" u="none" strike="noStrike" baseline="0" dirty="0" smtClean="0">
                  <a:latin typeface="Times New Roman"/>
                </a:endParaRPr>
              </a:p>
              <a:p>
                <a:r>
                  <a:rPr lang="en-CA" sz="3600" b="0" i="0" u="none" strike="noStrike" baseline="0" dirty="0" smtClean="0">
                    <a:latin typeface="Times New Roman"/>
                  </a:rPr>
                  <a:t>(c) The set </a:t>
                </a:r>
                <a:r>
                  <a:rPr lang="en-CA" sz="3600" b="0" i="0" u="none" strike="noStrike" baseline="0" dirty="0" smtClean="0">
                    <a:latin typeface="Symbol"/>
                  </a:rPr>
                  <a:t>f*</a:t>
                </a:r>
                <a:r>
                  <a:rPr lang="en-CA" sz="3600" b="0" i="0" u="none" strike="noStrike" baseline="30000" dirty="0" smtClean="0">
                    <a:latin typeface="Times New Roman"/>
                  </a:rPr>
                  <a:t> </a:t>
                </a:r>
                <a:r>
                  <a:rPr lang="en-CA" sz="3600" b="0" i="0" u="none" strike="noStrike" baseline="0" dirty="0" smtClean="0">
                    <a:latin typeface="Times New Roman"/>
                  </a:rPr>
                  <a:t>  does not contain any strings.</a:t>
                </a:r>
              </a:p>
              <a:p>
                <a:endParaRPr lang="en-CA" sz="3600" b="0" i="0" u="none" strike="noStrike" baseline="0" dirty="0" smtClean="0">
                  <a:latin typeface="Times New Roman"/>
                </a:endParaRPr>
              </a:p>
              <a:p>
                <a:r>
                  <a:rPr lang="en-CA" sz="3600" b="0" i="0" u="none" strike="noStrike" baseline="0" dirty="0" smtClean="0">
                    <a:latin typeface="Times New Roman"/>
                  </a:rPr>
                  <a:t>(d) If </a:t>
                </a:r>
                <a:r>
                  <a:rPr lang="en-CA" sz="3600" b="0" i="1" u="none" strike="noStrike" baseline="0" dirty="0" smtClean="0">
                    <a:latin typeface="Times New Roman"/>
                  </a:rPr>
                  <a:t>L </a:t>
                </a:r>
                <a:r>
                  <a:rPr lang="en-CA" sz="3600" b="0" i="0" u="none" strike="noStrike" baseline="0" dirty="0" smtClean="0">
                    <a:latin typeface="Symbol"/>
                  </a:rPr>
                  <a:t>= </a:t>
                </a:r>
                <a:r>
                  <a:rPr lang="en-CA" sz="3600" b="0" i="0" u="none" strike="noStrike" baseline="0" dirty="0" smtClean="0">
                    <a:latin typeface="Times New Roman"/>
                  </a:rPr>
                  <a:t>{ </a:t>
                </a:r>
                <a:r>
                  <a:rPr lang="en-CA" sz="3600" b="0" i="1" u="none" strike="noStrike" baseline="0" dirty="0" smtClean="0">
                    <a:latin typeface="Times New Roman"/>
                  </a:rPr>
                  <a:t>w </a:t>
                </a:r>
                <a:r>
                  <a:rPr lang="en-CA" sz="3600" b="0" i="0" u="none" strike="noStrike" baseline="0" dirty="0" smtClean="0">
                    <a:latin typeface="Symbol"/>
                  </a:rPr>
                  <a:t>Î </a:t>
                </a:r>
                <a:r>
                  <a:rPr lang="en-CA" sz="3600" b="0" i="0" u="none" strike="noStrike" baseline="0" dirty="0" smtClean="0">
                    <a:latin typeface="Times New Roman"/>
                  </a:rPr>
                  <a:t>{ </a:t>
                </a:r>
                <a:r>
                  <a:rPr lang="en-CA" sz="3600" b="0" i="1" u="none" strike="noStrike" baseline="0" dirty="0" smtClean="0">
                    <a:latin typeface="Times New Roman"/>
                  </a:rPr>
                  <a:t>a</a:t>
                </a:r>
                <a:r>
                  <a:rPr lang="en-CA" sz="3600" b="0" i="0" u="none" strike="noStrike" baseline="0" dirty="0" smtClean="0">
                    <a:latin typeface="Times New Roman"/>
                  </a:rPr>
                  <a:t>, </a:t>
                </a:r>
                <a:r>
                  <a:rPr lang="en-CA" sz="3600" b="0" i="1" u="none" strike="noStrike" baseline="0" dirty="0" smtClean="0">
                    <a:latin typeface="Times New Roman"/>
                  </a:rPr>
                  <a:t>b </a:t>
                </a:r>
                <a:r>
                  <a:rPr lang="en-CA" sz="3600" b="0" i="0" u="none" strike="noStrike" baseline="0" dirty="0" smtClean="0">
                    <a:latin typeface="Times New Roman"/>
                  </a:rPr>
                  <a:t>}* : </a:t>
                </a:r>
                <a:r>
                  <a:rPr lang="en-CA" sz="3600" b="0" i="1" u="none" strike="noStrike" baseline="0" dirty="0" smtClean="0">
                    <a:latin typeface="Times New Roman"/>
                  </a:rPr>
                  <a:t>w </a:t>
                </a:r>
                <a:r>
                  <a:rPr lang="en-CA" sz="3600" b="0" i="0" u="none" strike="noStrike" baseline="0" dirty="0" smtClean="0">
                    <a:latin typeface="Symbol"/>
                  </a:rPr>
                  <a:t>= </a:t>
                </a:r>
                <a:r>
                  <a:rPr lang="en-CA" sz="3600" b="0" i="1" u="none" strike="noStrike" baseline="0" dirty="0" smtClean="0">
                    <a:latin typeface="Times New Roman"/>
                  </a:rPr>
                  <a:t>a</a:t>
                </a:r>
                <a:r>
                  <a:rPr lang="en-CA" sz="3600" b="0" i="1" u="none" strike="noStrike" baseline="30000" dirty="0" smtClean="0">
                    <a:latin typeface="Times New Roman"/>
                  </a:rPr>
                  <a:t>n</a:t>
                </a:r>
                <a:r>
                  <a:rPr lang="en-CA" sz="3600" b="0" i="1" u="none" strike="noStrike" baseline="0" dirty="0" smtClean="0">
                    <a:latin typeface="Times New Roman"/>
                  </a:rPr>
                  <a:t> </a:t>
                </a:r>
                <a:r>
                  <a:rPr lang="en-CA" sz="3600" b="0" i="1" u="none" strike="noStrike" baseline="0" dirty="0" err="1" smtClean="0">
                    <a:latin typeface="Times New Roman"/>
                  </a:rPr>
                  <a:t>b</a:t>
                </a:r>
                <a:r>
                  <a:rPr lang="en-CA" sz="3600" b="0" i="1" u="none" strike="noStrike" baseline="30000" dirty="0" err="1" smtClean="0">
                    <a:latin typeface="Times New Roman"/>
                  </a:rPr>
                  <a:t>n</a:t>
                </a:r>
                <a:r>
                  <a:rPr lang="en-CA" sz="3600" b="0" i="0" u="none" strike="noStrike" baseline="0" dirty="0" smtClean="0">
                    <a:latin typeface="Times New Roman"/>
                  </a:rPr>
                  <a:t>,  </a:t>
                </a:r>
                <a:r>
                  <a:rPr lang="en-CA" sz="3600" b="0" i="1" u="none" strike="noStrike" baseline="0" dirty="0" smtClean="0">
                    <a:latin typeface="Times New Roman"/>
                  </a:rPr>
                  <a:t>n </a:t>
                </a:r>
                <a:r>
                  <a:rPr lang="en-CA" sz="3600" b="0" i="0" u="none" strike="noStrike" baseline="0" dirty="0" smtClean="0">
                    <a:latin typeface="Symbol"/>
                  </a:rPr>
                  <a:t>³ </a:t>
                </a:r>
                <a:r>
                  <a:rPr lang="en-CA" sz="3600" b="0" i="0" u="none" strike="noStrike" baseline="0" dirty="0" smtClean="0">
                    <a:latin typeface="Times New Roman"/>
                  </a:rPr>
                  <a:t>0 }, then</a:t>
                </a:r>
                <a:r>
                  <a:rPr lang="en-CA" sz="3600" b="0" i="0" u="none" strike="noStrike" dirty="0" smtClean="0">
                    <a:latin typeface="Times New Roman"/>
                  </a:rPr>
                  <a:t>  </a:t>
                </a:r>
                <a14:m>
                  <m:oMath xmlns:m="http://schemas.openxmlformats.org/officeDocument/2006/math">
                    <m:acc>
                      <m:accPr>
                        <m:chr m:val="̅"/>
                        <m:ctrlPr>
                          <a:rPr lang="en-CA" sz="3600" b="0" i="1" u="none" strike="noStrike" baseline="0" dirty="0" smtClean="0">
                            <a:latin typeface="Cambria Math"/>
                          </a:rPr>
                        </m:ctrlPr>
                      </m:accPr>
                      <m:e>
                        <m:r>
                          <a:rPr lang="en-CA" sz="3600" b="0" i="1" u="none" strike="noStrike" baseline="0" dirty="0" smtClean="0">
                            <a:latin typeface="Cambria Math"/>
                          </a:rPr>
                          <m:t>𝐿</m:t>
                        </m:r>
                      </m:e>
                    </m:acc>
                    <m:r>
                      <a:rPr lang="en-CA" sz="3600" b="0" i="1" u="none" strike="noStrike" baseline="0" dirty="0" smtClean="0">
                        <a:latin typeface="Cambria Math"/>
                      </a:rPr>
                      <m:t> </m:t>
                    </m:r>
                    <m:r>
                      <a:rPr lang="pl-PL" sz="3600" b="0" i="1" u="none" strike="noStrike" baseline="0" dirty="0" smtClean="0">
                        <a:latin typeface="Cambria Math"/>
                      </a:rPr>
                      <m:t> </m:t>
                    </m:r>
                  </m:oMath>
                </a14:m>
                <a:r>
                  <a:rPr lang="pl-PL" sz="3600" b="0" i="0" u="none" strike="noStrike" baseline="0" dirty="0" smtClean="0">
                    <a:latin typeface="Symbol"/>
                  </a:rPr>
                  <a:t>= </a:t>
                </a:r>
                <a:r>
                  <a:rPr lang="pl-PL" sz="3600" b="0" i="0" u="none" strike="noStrike" baseline="0" dirty="0" smtClean="0">
                    <a:latin typeface="Times New Roman"/>
                  </a:rPr>
                  <a:t>{ </a:t>
                </a:r>
                <a:r>
                  <a:rPr lang="pl-PL" sz="3600" b="0" i="1" u="none" strike="noStrike" baseline="0" dirty="0" smtClean="0">
                    <a:latin typeface="Times New Roman"/>
                  </a:rPr>
                  <a:t>w </a:t>
                </a:r>
                <a:r>
                  <a:rPr lang="pl-PL" sz="3600" b="0" i="0" u="none" strike="noStrike" baseline="0" dirty="0" smtClean="0">
                    <a:latin typeface="Symbol"/>
                  </a:rPr>
                  <a:t>Î </a:t>
                </a:r>
                <a:r>
                  <a:rPr lang="pl-PL" sz="3600" b="0" i="0" u="none" strike="noStrike" baseline="0" dirty="0" smtClean="0">
                    <a:latin typeface="Times New Roman"/>
                  </a:rPr>
                  <a:t>{ </a:t>
                </a:r>
                <a:r>
                  <a:rPr lang="pl-PL" sz="3600" b="0" i="1" u="none" strike="noStrike" baseline="0" dirty="0" smtClean="0">
                    <a:latin typeface="Times New Roman"/>
                  </a:rPr>
                  <a:t>a</a:t>
                </a:r>
                <a:r>
                  <a:rPr lang="pl-PL" sz="3600" b="0" i="0" u="none" strike="noStrike" baseline="0" dirty="0" smtClean="0">
                    <a:latin typeface="Times New Roman"/>
                  </a:rPr>
                  <a:t>, </a:t>
                </a:r>
                <a:r>
                  <a:rPr lang="pl-PL" sz="3600" b="0" i="1" u="none" strike="noStrike" baseline="0" dirty="0" smtClean="0">
                    <a:latin typeface="Times New Roman"/>
                  </a:rPr>
                  <a:t>b </a:t>
                </a:r>
                <a:r>
                  <a:rPr lang="pl-PL" sz="3600" b="0" i="0" u="none" strike="noStrike" baseline="0" dirty="0" smtClean="0">
                    <a:latin typeface="Times New Roman"/>
                  </a:rPr>
                  <a:t>}* : </a:t>
                </a:r>
                <a:r>
                  <a:rPr lang="pl-PL" sz="3600" b="0" i="1" u="none" strike="noStrike" baseline="0" dirty="0" smtClean="0">
                    <a:latin typeface="Times New Roman"/>
                  </a:rPr>
                  <a:t>w </a:t>
                </a:r>
                <a:r>
                  <a:rPr lang="pl-PL" sz="3600" b="0" i="0" u="none" strike="noStrike" baseline="0" dirty="0" smtClean="0">
                    <a:latin typeface="Symbol"/>
                  </a:rPr>
                  <a:t>= </a:t>
                </a:r>
                <a:r>
                  <a:rPr lang="pl-PL" sz="3600" b="0" i="1" u="none" strike="noStrike" baseline="0" dirty="0" smtClean="0">
                    <a:latin typeface="Times New Roman"/>
                  </a:rPr>
                  <a:t>a</a:t>
                </a:r>
                <a:r>
                  <a:rPr lang="pl-PL" sz="3600" b="0" i="1" u="none" strike="noStrike" baseline="30000" dirty="0" smtClean="0">
                    <a:latin typeface="Times New Roman"/>
                  </a:rPr>
                  <a:t>n</a:t>
                </a:r>
                <a:r>
                  <a:rPr lang="pl-PL" sz="3600" b="0" i="1" u="none" strike="noStrike" baseline="0" dirty="0" smtClean="0">
                    <a:latin typeface="Times New Roman"/>
                  </a:rPr>
                  <a:t> b</a:t>
                </a:r>
                <a:r>
                  <a:rPr lang="pl-PL" sz="3600" b="0" i="1" u="none" strike="noStrike" baseline="30000" dirty="0" smtClean="0">
                    <a:latin typeface="Times New Roman"/>
                  </a:rPr>
                  <a:t>m</a:t>
                </a:r>
                <a:r>
                  <a:rPr lang="pl-PL" sz="3600" b="0" i="0" u="none" strike="noStrike" baseline="0" dirty="0" smtClean="0">
                    <a:latin typeface="Times New Roman"/>
                  </a:rPr>
                  <a:t>, </a:t>
                </a:r>
                <a:r>
                  <a:rPr lang="pl-PL" sz="3600" b="0" i="1" u="none" strike="noStrike" baseline="0" dirty="0" smtClean="0">
                    <a:latin typeface="Times New Roman"/>
                  </a:rPr>
                  <a:t>n </a:t>
                </a:r>
                <a:r>
                  <a:rPr lang="pl-PL" sz="3600" b="0" i="0" u="none" strike="noStrike" baseline="0" dirty="0" smtClean="0">
                    <a:latin typeface="Times New Roman"/>
                  </a:rPr>
                  <a:t>&gt; </a:t>
                </a:r>
                <a:r>
                  <a:rPr lang="pl-PL" sz="3600" b="0" i="1" u="none" strike="noStrike" baseline="0" dirty="0" smtClean="0">
                    <a:latin typeface="Times New Roman"/>
                  </a:rPr>
                  <a:t>m</a:t>
                </a:r>
                <a:r>
                  <a:rPr lang="pl-PL" sz="3600" b="0" i="0" u="none" strike="noStrike" baseline="0" dirty="0" smtClean="0">
                    <a:latin typeface="Times New Roman"/>
                  </a:rPr>
                  <a:t>}</a:t>
                </a:r>
              </a:p>
              <a:p>
                <a:r>
                  <a:rPr lang="en-CA" sz="3600" b="0" i="0" u="none" strike="noStrike" baseline="0" dirty="0" smtClean="0">
                    <a:latin typeface="Symbol"/>
                  </a:rPr>
                  <a:t>            </a:t>
                </a:r>
                <a:r>
                  <a:rPr lang="pl-PL" sz="3600" b="0" i="0" u="none" strike="noStrike" baseline="0" dirty="0" smtClean="0">
                    <a:latin typeface="Symbol"/>
                  </a:rPr>
                  <a:t>È </a:t>
                </a:r>
                <a:r>
                  <a:rPr lang="pl-PL" sz="3600" b="0" i="0" u="none" strike="noStrike" baseline="0" dirty="0" smtClean="0">
                    <a:latin typeface="Times New Roman"/>
                  </a:rPr>
                  <a:t>{ </a:t>
                </a:r>
                <a:r>
                  <a:rPr lang="pl-PL" sz="3600" b="0" i="1" u="none" strike="noStrike" baseline="0" dirty="0" smtClean="0">
                    <a:latin typeface="Times New Roman"/>
                  </a:rPr>
                  <a:t>w </a:t>
                </a:r>
                <a:r>
                  <a:rPr lang="pl-PL" sz="3600" b="0" i="0" u="none" strike="noStrike" baseline="0" dirty="0" smtClean="0">
                    <a:latin typeface="Symbol"/>
                  </a:rPr>
                  <a:t>Î </a:t>
                </a:r>
                <a:r>
                  <a:rPr lang="pl-PL" sz="3600" b="0" i="0" u="none" strike="noStrike" baseline="0" dirty="0" smtClean="0">
                    <a:latin typeface="Times New Roman"/>
                  </a:rPr>
                  <a:t>{ </a:t>
                </a:r>
                <a:r>
                  <a:rPr lang="pl-PL" sz="3600" b="0" i="1" u="none" strike="noStrike" baseline="0" dirty="0" smtClean="0">
                    <a:latin typeface="Times New Roman"/>
                  </a:rPr>
                  <a:t>a</a:t>
                </a:r>
                <a:r>
                  <a:rPr lang="pl-PL" sz="3600" b="0" i="0" u="none" strike="noStrike" baseline="0" dirty="0" smtClean="0">
                    <a:latin typeface="Times New Roman"/>
                  </a:rPr>
                  <a:t>, </a:t>
                </a:r>
                <a:r>
                  <a:rPr lang="pl-PL" sz="3600" b="0" i="1" u="none" strike="noStrike" baseline="0" dirty="0" smtClean="0">
                    <a:latin typeface="Times New Roman"/>
                  </a:rPr>
                  <a:t>b </a:t>
                </a:r>
                <a:r>
                  <a:rPr lang="pl-PL" sz="3600" b="0" i="0" u="none" strike="noStrike" baseline="0" dirty="0" smtClean="0">
                    <a:latin typeface="Times New Roman"/>
                  </a:rPr>
                  <a:t>}* : </a:t>
                </a:r>
                <a:r>
                  <a:rPr lang="pl-PL" sz="3600" b="0" i="1" u="none" strike="noStrike" baseline="0" dirty="0" smtClean="0">
                    <a:latin typeface="Times New Roman"/>
                  </a:rPr>
                  <a:t>w </a:t>
                </a:r>
                <a:r>
                  <a:rPr lang="pl-PL" sz="3600" b="0" i="0" u="none" strike="noStrike" baseline="0" dirty="0" smtClean="0">
                    <a:latin typeface="Symbol"/>
                  </a:rPr>
                  <a:t>= </a:t>
                </a:r>
                <a:r>
                  <a:rPr lang="pl-PL" sz="3600" b="0" i="1" u="none" strike="noStrike" baseline="0" dirty="0" smtClean="0">
                    <a:latin typeface="Times New Roman"/>
                  </a:rPr>
                  <a:t>a</a:t>
                </a:r>
                <a:r>
                  <a:rPr lang="pl-PL" sz="3600" b="0" i="1" u="none" strike="noStrike" baseline="30000" dirty="0" smtClean="0">
                    <a:latin typeface="Times New Roman"/>
                  </a:rPr>
                  <a:t>n</a:t>
                </a:r>
                <a:r>
                  <a:rPr lang="pl-PL" sz="3600" b="0" i="1" u="none" strike="noStrike" baseline="0" dirty="0" smtClean="0">
                    <a:latin typeface="Times New Roman"/>
                  </a:rPr>
                  <a:t> b</a:t>
                </a:r>
                <a:r>
                  <a:rPr lang="pl-PL" sz="3600" b="0" i="1" u="none" strike="noStrike" baseline="30000" dirty="0" smtClean="0">
                    <a:latin typeface="Times New Roman"/>
                  </a:rPr>
                  <a:t>m</a:t>
                </a:r>
                <a:r>
                  <a:rPr lang="pl-PL" sz="3600" b="0" i="0" u="none" strike="noStrike" baseline="0" dirty="0" smtClean="0">
                    <a:latin typeface="Times New Roman"/>
                  </a:rPr>
                  <a:t>, </a:t>
                </a:r>
                <a:r>
                  <a:rPr lang="pl-PL" sz="3600" b="0" i="1" u="none" strike="noStrike" baseline="0" dirty="0" smtClean="0">
                    <a:latin typeface="Times New Roman"/>
                  </a:rPr>
                  <a:t>n </a:t>
                </a:r>
                <a:r>
                  <a:rPr lang="pl-PL" sz="3600" b="0" i="0" u="none" strike="noStrike" baseline="0" dirty="0" smtClean="0">
                    <a:latin typeface="Times New Roman"/>
                  </a:rPr>
                  <a:t>&lt; </a:t>
                </a:r>
                <a:r>
                  <a:rPr lang="pl-PL" sz="3600" b="0" i="1" u="none" strike="noStrike" baseline="0" dirty="0" smtClean="0">
                    <a:latin typeface="Times New Roman"/>
                  </a:rPr>
                  <a:t>m</a:t>
                </a:r>
                <a:r>
                  <a:rPr lang="pl-PL" sz="3600" b="0" i="0" u="none" strike="noStrike" baseline="0" dirty="0" smtClean="0">
                    <a:latin typeface="Times New Roman"/>
                  </a:rPr>
                  <a:t>}.</a:t>
                </a:r>
              </a:p>
            </p:txBody>
          </p:sp>
        </mc:Choice>
        <mc:Fallback xmlns="">
          <p:sp>
            <p:nvSpPr>
              <p:cNvPr id="5" name="TextBox 4"/>
              <p:cNvSpPr txBox="1">
                <a:spLocks noRot="1" noChangeAspect="1" noMove="1" noResize="1" noEditPoints="1" noAdjustHandles="1" noChangeArrowheads="1" noChangeShapeType="1" noTextEdit="1"/>
              </p:cNvSpPr>
              <p:nvPr/>
            </p:nvSpPr>
            <p:spPr>
              <a:xfrm>
                <a:off x="228600" y="533400"/>
                <a:ext cx="8534400" cy="5632311"/>
              </a:xfrm>
              <a:prstGeom prst="rect">
                <a:avLst/>
              </a:prstGeom>
              <a:blipFill rotWithShape="1">
                <a:blip r:embed="rId2"/>
                <a:stretch>
                  <a:fillRect l="-2214" t="-1733" r="-3000" b="-3142"/>
                </a:stretch>
              </a:blipFill>
            </p:spPr>
            <p:txBody>
              <a:bodyPr/>
              <a:lstStyle/>
              <a:p>
                <a:r>
                  <a:rPr lang="en-CA">
                    <a:noFill/>
                  </a:rPr>
                  <a:t> </a:t>
                </a:r>
              </a:p>
            </p:txBody>
          </p:sp>
        </mc:Fallback>
      </mc:AlternateContent>
    </p:spTree>
    <p:extLst>
      <p:ext uri="{BB962C8B-B14F-4D97-AF65-F5344CB8AC3E}">
        <p14:creationId xmlns:p14="http://schemas.microsoft.com/office/powerpoint/2010/main" val="9640685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800" y="1711173"/>
            <a:ext cx="8915400" cy="408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pPr>
              <a:defRPr/>
            </a:pPr>
            <a:fld id="{69399F5B-45DB-4B1C-AE58-D10614D27F26}" type="slidenum">
              <a:rPr lang="en-US" smtClean="0"/>
              <a:pPr>
                <a:defRPr/>
              </a:pPr>
              <a:t>5</a:t>
            </a:fld>
            <a:endParaRPr lang="en-US"/>
          </a:p>
        </p:txBody>
      </p:sp>
      <p:sp>
        <p:nvSpPr>
          <p:cNvPr id="5" name="TextBox 4"/>
          <p:cNvSpPr txBox="1"/>
          <p:nvPr/>
        </p:nvSpPr>
        <p:spPr>
          <a:xfrm>
            <a:off x="558800" y="152400"/>
            <a:ext cx="8153400" cy="1569660"/>
          </a:xfrm>
          <a:prstGeom prst="rect">
            <a:avLst/>
          </a:prstGeom>
          <a:noFill/>
        </p:spPr>
        <p:txBody>
          <a:bodyPr wrap="square" rtlCol="0">
            <a:spAutoFit/>
          </a:bodyPr>
          <a:lstStyle/>
          <a:p>
            <a:r>
              <a:rPr lang="en-CA" dirty="0" smtClean="0"/>
              <a:t>To organize your cases for the pumping lemma question, group according to first/last symbol of y:</a:t>
            </a:r>
            <a:endParaRPr lang="en-CA" dirty="0"/>
          </a:p>
        </p:txBody>
      </p:sp>
      <p:sp>
        <p:nvSpPr>
          <p:cNvPr id="7" name="TextBox 6"/>
          <p:cNvSpPr txBox="1"/>
          <p:nvPr/>
        </p:nvSpPr>
        <p:spPr>
          <a:xfrm>
            <a:off x="558800" y="5676900"/>
            <a:ext cx="7061200" cy="1077218"/>
          </a:xfrm>
          <a:prstGeom prst="rect">
            <a:avLst/>
          </a:prstGeom>
          <a:noFill/>
        </p:spPr>
        <p:txBody>
          <a:bodyPr wrap="square" rtlCol="0">
            <a:spAutoFit/>
          </a:bodyPr>
          <a:lstStyle/>
          <a:p>
            <a:r>
              <a:rPr lang="en-CA" dirty="0" smtClean="0">
                <a:solidFill>
                  <a:srgbClr val="FF0000"/>
                </a:solidFill>
              </a:rPr>
              <a:t>What happens if there is some c’s in x or in y?</a:t>
            </a:r>
            <a:endParaRPr lang="en-CA" dirty="0">
              <a:solidFill>
                <a:srgbClr val="FF0000"/>
              </a:solidFill>
            </a:endParaRPr>
          </a:p>
        </p:txBody>
      </p:sp>
    </p:spTree>
    <p:extLst>
      <p:ext uri="{BB962C8B-B14F-4D97-AF65-F5344CB8AC3E}">
        <p14:creationId xmlns:p14="http://schemas.microsoft.com/office/powerpoint/2010/main" val="36385761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9399F5B-45DB-4B1C-AE58-D10614D27F26}" type="slidenum">
              <a:rPr lang="en-US" smtClean="0"/>
              <a:pPr>
                <a:defRPr/>
              </a:pPr>
              <a:t>6</a:t>
            </a:fld>
            <a:endParaRPr lang="en-US"/>
          </a:p>
        </p:txBody>
      </p:sp>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525000" cy="372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7131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pPr>
              <a:defRPr/>
            </a:pPr>
            <a:fld id="{FFF46997-4E14-4873-935F-6050B43A243E}" type="slidenum">
              <a:rPr lang="en-US"/>
              <a:pPr>
                <a:defRPr/>
              </a:pPr>
              <a:t>7</a:t>
            </a:fld>
            <a:endParaRPr lang="en-US" dirty="0"/>
          </a:p>
        </p:txBody>
      </p:sp>
      <p:sp>
        <p:nvSpPr>
          <p:cNvPr id="5123" name="Text Box 2"/>
          <p:cNvSpPr txBox="1">
            <a:spLocks noChangeArrowheads="1"/>
          </p:cNvSpPr>
          <p:nvPr/>
        </p:nvSpPr>
        <p:spPr bwMode="auto">
          <a:xfrm>
            <a:off x="304800" y="457200"/>
            <a:ext cx="8229600" cy="4792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sz="2800">
                <a:solidFill>
                  <a:srgbClr val="FF0000"/>
                </a:solidFill>
              </a:rPr>
              <a:t>Closure Properties of Context-free Languages</a:t>
            </a:r>
          </a:p>
          <a:p>
            <a:pPr eaLnBrk="1" hangingPunct="1">
              <a:spcBef>
                <a:spcPct val="50000"/>
              </a:spcBef>
            </a:pPr>
            <a:r>
              <a:rPr lang="en-US" sz="2800"/>
              <a:t>Intersecting a context-free language and a regular language gives a context-free language.</a:t>
            </a:r>
          </a:p>
          <a:p>
            <a:pPr eaLnBrk="1" hangingPunct="1">
              <a:spcBef>
                <a:spcPct val="50000"/>
              </a:spcBef>
            </a:pPr>
            <a:r>
              <a:rPr lang="en-US" sz="2800"/>
              <a:t>Context-free languages are closed under union, concatenation and Kleene star.</a:t>
            </a:r>
          </a:p>
          <a:p>
            <a:pPr eaLnBrk="1" hangingPunct="1">
              <a:spcBef>
                <a:spcPct val="50000"/>
              </a:spcBef>
            </a:pPr>
            <a:r>
              <a:rPr lang="en-US" sz="2800"/>
              <a:t>Context-free languages are not closed under intersection or complement.</a:t>
            </a:r>
          </a:p>
          <a:p>
            <a:pPr eaLnBrk="1" hangingPunct="1">
              <a:spcBef>
                <a:spcPct val="50000"/>
              </a:spcBef>
            </a:pPr>
            <a:r>
              <a:rPr lang="en-US" sz="2800"/>
              <a:t>Thought question: are they closed under difference/exclusive or?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pPr>
              <a:defRPr/>
            </a:pPr>
            <a:fld id="{451A9753-AE7D-4401-89A7-8E50216FEEDD}" type="slidenum">
              <a:rPr lang="en-US"/>
              <a:pPr>
                <a:defRPr/>
              </a:pPr>
              <a:t>8</a:t>
            </a:fld>
            <a:endParaRPr lang="en-US" dirty="0"/>
          </a:p>
        </p:txBody>
      </p:sp>
      <p:sp>
        <p:nvSpPr>
          <p:cNvPr id="6147" name="Text Box 4"/>
          <p:cNvSpPr txBox="1">
            <a:spLocks noChangeArrowheads="1"/>
          </p:cNvSpPr>
          <p:nvPr/>
        </p:nvSpPr>
        <p:spPr bwMode="auto">
          <a:xfrm>
            <a:off x="457200" y="609600"/>
            <a:ext cx="80772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dirty="0">
                <a:solidFill>
                  <a:srgbClr val="FF0000"/>
                </a:solidFill>
              </a:rPr>
              <a:t>Theorem:</a:t>
            </a:r>
          </a:p>
          <a:p>
            <a:pPr eaLnBrk="1" hangingPunct="1">
              <a:spcBef>
                <a:spcPct val="50000"/>
              </a:spcBef>
            </a:pPr>
            <a:r>
              <a:rPr lang="en-US" dirty="0">
                <a:solidFill>
                  <a:srgbClr val="FF0000"/>
                </a:solidFill>
              </a:rPr>
              <a:t>If L</a:t>
            </a:r>
            <a:r>
              <a:rPr lang="en-US" baseline="-25000" dirty="0">
                <a:solidFill>
                  <a:srgbClr val="FF0000"/>
                </a:solidFill>
              </a:rPr>
              <a:t>1</a:t>
            </a:r>
            <a:r>
              <a:rPr lang="en-US" dirty="0">
                <a:solidFill>
                  <a:srgbClr val="FF0000"/>
                </a:solidFill>
              </a:rPr>
              <a:t> is context-free and L</a:t>
            </a:r>
            <a:r>
              <a:rPr lang="en-US" baseline="-25000" dirty="0">
                <a:solidFill>
                  <a:srgbClr val="FF0000"/>
                </a:solidFill>
              </a:rPr>
              <a:t>2 </a:t>
            </a:r>
            <a:r>
              <a:rPr lang="en-US" dirty="0">
                <a:solidFill>
                  <a:srgbClr val="FF0000"/>
                </a:solidFill>
              </a:rPr>
              <a:t>is regular then L</a:t>
            </a:r>
            <a:r>
              <a:rPr lang="en-US" baseline="-25000" dirty="0">
                <a:solidFill>
                  <a:srgbClr val="FF0000"/>
                </a:solidFill>
              </a:rPr>
              <a:t>1</a:t>
            </a:r>
            <a:r>
              <a:rPr lang="en-US" dirty="0">
                <a:solidFill>
                  <a:srgbClr val="FF0000"/>
                </a:solidFill>
              </a:rPr>
              <a:t> </a:t>
            </a:r>
            <a:r>
              <a:rPr lang="en-US" dirty="0">
                <a:solidFill>
                  <a:srgbClr val="FF0000"/>
                </a:solidFill>
                <a:latin typeface="Arial Unicode MS" pitchFamily="34" charset="-128"/>
                <a:ea typeface="Arial Unicode MS" pitchFamily="34" charset="-128"/>
                <a:cs typeface="Arial Unicode MS" pitchFamily="34" charset="-128"/>
              </a:rPr>
              <a:t>⋂ </a:t>
            </a:r>
            <a:r>
              <a:rPr lang="en-US" dirty="0">
                <a:solidFill>
                  <a:srgbClr val="FF0000"/>
                </a:solidFill>
              </a:rPr>
              <a:t>L</a:t>
            </a:r>
            <a:r>
              <a:rPr lang="en-US" baseline="-25000" dirty="0">
                <a:solidFill>
                  <a:srgbClr val="FF0000"/>
                </a:solidFill>
              </a:rPr>
              <a:t>2</a:t>
            </a:r>
            <a:r>
              <a:rPr lang="en-US" dirty="0">
                <a:solidFill>
                  <a:srgbClr val="FF0000"/>
                </a:solidFill>
              </a:rPr>
              <a:t> is context-free.</a:t>
            </a:r>
          </a:p>
          <a:p>
            <a:pPr eaLnBrk="1" hangingPunct="1">
              <a:spcBef>
                <a:spcPct val="50000"/>
              </a:spcBef>
            </a:pPr>
            <a:r>
              <a:rPr lang="en-US" dirty="0"/>
              <a:t>Proof:</a:t>
            </a:r>
          </a:p>
          <a:p>
            <a:pPr eaLnBrk="1" hangingPunct="1">
              <a:spcBef>
                <a:spcPct val="50000"/>
              </a:spcBef>
            </a:pPr>
            <a:r>
              <a:rPr lang="en-US" dirty="0"/>
              <a:t>By construction. This proof is similar to the one on the assignment proving closure of regular languages under intersection.</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Slide Number Placeholder 4"/>
          <p:cNvSpPr>
            <a:spLocks noGrp="1"/>
          </p:cNvSpPr>
          <p:nvPr>
            <p:ph type="sldNum" sz="quarter" idx="12"/>
          </p:nvPr>
        </p:nvSpPr>
        <p:spPr/>
        <p:txBody>
          <a:bodyPr/>
          <a:lstStyle/>
          <a:p>
            <a:pPr>
              <a:defRPr/>
            </a:pPr>
            <a:fld id="{4CB56E33-CF12-47E2-A584-DC2A5BFF5F36}" type="slidenum">
              <a:rPr lang="en-US"/>
              <a:pPr>
                <a:defRPr/>
              </a:pPr>
              <a:t>9</a:t>
            </a:fld>
            <a:endParaRPr lang="en-US" dirty="0"/>
          </a:p>
        </p:txBody>
      </p:sp>
      <p:sp>
        <p:nvSpPr>
          <p:cNvPr id="7171" name="Text Box 2"/>
          <p:cNvSpPr txBox="1">
            <a:spLocks noChangeArrowheads="1"/>
          </p:cNvSpPr>
          <p:nvPr/>
        </p:nvSpPr>
        <p:spPr bwMode="auto">
          <a:xfrm>
            <a:off x="457200" y="533400"/>
            <a:ext cx="82296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dirty="0"/>
              <a:t>L= { w c </a:t>
            </a:r>
            <a:r>
              <a:rPr lang="en-US" dirty="0" err="1"/>
              <a:t>w</a:t>
            </a:r>
            <a:r>
              <a:rPr lang="en-US" baseline="30000" dirty="0" err="1"/>
              <a:t>R</a:t>
            </a:r>
            <a:r>
              <a:rPr lang="en-US" baseline="30000" dirty="0"/>
              <a:t>  </a:t>
            </a:r>
            <a:r>
              <a:rPr lang="en-US" dirty="0"/>
              <a:t>: w </a:t>
            </a:r>
            <a:r>
              <a:rPr lang="en-US" dirty="0">
                <a:latin typeface="Arial Unicode MS" pitchFamily="34" charset="-128"/>
                <a:ea typeface="Arial Unicode MS" pitchFamily="34" charset="-128"/>
                <a:cs typeface="Arial Unicode MS" pitchFamily="34" charset="-128"/>
                <a:sym typeface="Symbol" pitchFamily="18" charset="2"/>
              </a:rPr>
              <a:t></a:t>
            </a:r>
            <a:r>
              <a:rPr lang="en-US" dirty="0">
                <a:latin typeface="Arial Unicode MS" pitchFamily="34" charset="-128"/>
                <a:ea typeface="Arial Unicode MS" pitchFamily="34" charset="-128"/>
                <a:cs typeface="Arial Unicode MS" pitchFamily="34" charset="-128"/>
              </a:rPr>
              <a:t> {a, b}* }</a:t>
            </a:r>
            <a:r>
              <a:rPr lang="en-US" dirty="0">
                <a:solidFill>
                  <a:srgbClr val="FF0000"/>
                </a:solidFill>
                <a:latin typeface="Arial Unicode MS" pitchFamily="34" charset="-128"/>
                <a:ea typeface="Arial Unicode MS" pitchFamily="34" charset="-128"/>
                <a:cs typeface="Arial Unicode MS" pitchFamily="34" charset="-128"/>
              </a:rPr>
              <a:t>  ⋂   a*  c  a*</a:t>
            </a:r>
          </a:p>
          <a:p>
            <a:pPr eaLnBrk="1" hangingPunct="1">
              <a:spcBef>
                <a:spcPct val="50000"/>
              </a:spcBef>
            </a:pPr>
            <a:endParaRPr lang="en-US" dirty="0">
              <a:solidFill>
                <a:srgbClr val="FF0000"/>
              </a:solidFill>
              <a:latin typeface="Arial Unicode MS" pitchFamily="34" charset="-128"/>
              <a:ea typeface="Arial Unicode MS" pitchFamily="34" charset="-128"/>
              <a:cs typeface="Arial Unicode MS" pitchFamily="34" charset="-128"/>
            </a:endParaRPr>
          </a:p>
        </p:txBody>
      </p:sp>
      <p:graphicFrame>
        <p:nvGraphicFramePr>
          <p:cNvPr id="10243" name="Group 3"/>
          <p:cNvGraphicFramePr>
            <a:graphicFrameLocks noGrp="1"/>
          </p:cNvGraphicFramePr>
          <p:nvPr>
            <p:ph/>
          </p:nvPr>
        </p:nvGraphicFramePr>
        <p:xfrm>
          <a:off x="533400" y="2286000"/>
          <a:ext cx="5562600" cy="3803650"/>
        </p:xfrm>
        <a:graphic>
          <a:graphicData uri="http://schemas.openxmlformats.org/drawingml/2006/table">
            <a:tbl>
              <a:tblPr/>
              <a:tblGrid>
                <a:gridCol w="1219200"/>
                <a:gridCol w="1066800"/>
                <a:gridCol w="990600"/>
                <a:gridCol w="1143000"/>
                <a:gridCol w="1143000"/>
              </a:tblGrid>
              <a:tr h="9450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State</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Input</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Pop</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Next state</a:t>
                      </a:r>
                    </a:p>
                  </a:txBody>
                  <a:tcPr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Push</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429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s</a:t>
                      </a:r>
                    </a:p>
                  </a:txBody>
                  <a:tcPr marT="45728" marB="45728"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a</a:t>
                      </a:r>
                    </a:p>
                  </a:txBody>
                  <a:tcPr marT="45728" marB="45728"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charset="0"/>
                          <a:cs typeface="Arial" charset="0"/>
                        </a:rPr>
                        <a:t>ε</a:t>
                      </a:r>
                    </a:p>
                  </a:txBody>
                  <a:tcPr marT="45728" marB="45728"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s</a:t>
                      </a:r>
                    </a:p>
                  </a:txBody>
                  <a:tcPr marT="45728" marB="45728"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A</a:t>
                      </a:r>
                    </a:p>
                  </a:txBody>
                  <a:tcPr marT="45728" marB="45728"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824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s</a:t>
                      </a:r>
                    </a:p>
                  </a:txBody>
                  <a:tcPr marT="45728" marB="45728"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b</a:t>
                      </a:r>
                    </a:p>
                  </a:txBody>
                  <a:tcPr marT="45728" marB="45728"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charset="0"/>
                          <a:cs typeface="Arial" charset="0"/>
                        </a:rPr>
                        <a:t>ε</a:t>
                      </a:r>
                    </a:p>
                  </a:txBody>
                  <a:tcPr marT="45728" marB="45728"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s</a:t>
                      </a:r>
                    </a:p>
                  </a:txBody>
                  <a:tcPr marT="45728" marB="45728"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B</a:t>
                      </a:r>
                    </a:p>
                  </a:txBody>
                  <a:tcPr marT="45728" marB="45728"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429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s</a:t>
                      </a:r>
                    </a:p>
                  </a:txBody>
                  <a:tcPr marT="45728" marB="45728"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c</a:t>
                      </a:r>
                    </a:p>
                  </a:txBody>
                  <a:tcPr marT="45728" marB="45728"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charset="0"/>
                          <a:cs typeface="Arial" charset="0"/>
                        </a:rPr>
                        <a:t>ε</a:t>
                      </a:r>
                    </a:p>
                  </a:txBody>
                  <a:tcPr marT="45728" marB="45728"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t</a:t>
                      </a:r>
                    </a:p>
                  </a:txBody>
                  <a:tcPr marT="45728" marB="45728"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charset="0"/>
                          <a:cs typeface="Arial" charset="0"/>
                        </a:rPr>
                        <a:t>ε</a:t>
                      </a:r>
                    </a:p>
                  </a:txBody>
                  <a:tcPr marT="45728" marB="45728"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58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t</a:t>
                      </a:r>
                    </a:p>
                  </a:txBody>
                  <a:tcPr marT="45728" marB="45728"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a</a:t>
                      </a:r>
                    </a:p>
                  </a:txBody>
                  <a:tcPr marT="45728" marB="45728"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A</a:t>
                      </a:r>
                    </a:p>
                  </a:txBody>
                  <a:tcPr marT="45728" marB="45728"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t</a:t>
                      </a:r>
                    </a:p>
                  </a:txBody>
                  <a:tcPr marT="45728" marB="45728"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charset="0"/>
                          <a:cs typeface="Arial" charset="0"/>
                        </a:rPr>
                        <a:t>ε</a:t>
                      </a:r>
                    </a:p>
                  </a:txBody>
                  <a:tcPr marT="45728" marB="45728"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58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t</a:t>
                      </a:r>
                    </a:p>
                  </a:txBody>
                  <a:tcPr marT="45728" marB="45728"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b</a:t>
                      </a:r>
                    </a:p>
                  </a:txBody>
                  <a:tcPr marT="45728" marB="45728"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B</a:t>
                      </a:r>
                    </a:p>
                  </a:txBody>
                  <a:tcPr marT="45728" marB="45728"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t</a:t>
                      </a:r>
                    </a:p>
                  </a:txBody>
                  <a:tcPr marT="45728" marB="45728"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charset="0"/>
                          <a:cs typeface="Arial" charset="0"/>
                        </a:rPr>
                        <a:t>ε</a:t>
                      </a:r>
                    </a:p>
                  </a:txBody>
                  <a:tcPr marT="45728" marB="45728"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216" name="Text Box 47"/>
          <p:cNvSpPr txBox="1">
            <a:spLocks noChangeArrowheads="1"/>
          </p:cNvSpPr>
          <p:nvPr/>
        </p:nvSpPr>
        <p:spPr bwMode="auto">
          <a:xfrm>
            <a:off x="533400" y="1295400"/>
            <a:ext cx="7848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2"/>
                </a:solidFill>
                <a:latin typeface="Comic Sans MS" pitchFamily="66" charset="0"/>
              </a:defRPr>
            </a:lvl1pPr>
            <a:lvl2pPr marL="742950" indent="-285750" eaLnBrk="0" hangingPunct="0">
              <a:defRPr sz="3200">
                <a:solidFill>
                  <a:schemeClr val="tx2"/>
                </a:solidFill>
                <a:latin typeface="Comic Sans MS" pitchFamily="66" charset="0"/>
              </a:defRPr>
            </a:lvl2pPr>
            <a:lvl3pPr marL="1143000" indent="-228600" eaLnBrk="0" hangingPunct="0">
              <a:defRPr sz="3200">
                <a:solidFill>
                  <a:schemeClr val="tx2"/>
                </a:solidFill>
                <a:latin typeface="Comic Sans MS" pitchFamily="66" charset="0"/>
              </a:defRPr>
            </a:lvl3pPr>
            <a:lvl4pPr marL="1600200" indent="-228600" eaLnBrk="0" hangingPunct="0">
              <a:defRPr sz="3200">
                <a:solidFill>
                  <a:schemeClr val="tx2"/>
                </a:solidFill>
                <a:latin typeface="Comic Sans MS" pitchFamily="66" charset="0"/>
              </a:defRPr>
            </a:lvl4pPr>
            <a:lvl5pPr marL="2057400" indent="-228600" eaLnBrk="0" hangingPunct="0">
              <a:defRPr sz="3200">
                <a:solidFill>
                  <a:schemeClr val="tx2"/>
                </a:solidFill>
                <a:latin typeface="Comic Sans MS" pitchFamily="66" charset="0"/>
              </a:defRPr>
            </a:lvl5pPr>
            <a:lvl6pPr marL="2514600" indent="-228600" eaLnBrk="0" fontAlgn="base" hangingPunct="0">
              <a:spcBef>
                <a:spcPct val="0"/>
              </a:spcBef>
              <a:spcAft>
                <a:spcPct val="0"/>
              </a:spcAft>
              <a:defRPr sz="3200">
                <a:solidFill>
                  <a:schemeClr val="tx2"/>
                </a:solidFill>
                <a:latin typeface="Comic Sans MS" pitchFamily="66" charset="0"/>
              </a:defRPr>
            </a:lvl6pPr>
            <a:lvl7pPr marL="2971800" indent="-228600" eaLnBrk="0" fontAlgn="base" hangingPunct="0">
              <a:spcBef>
                <a:spcPct val="0"/>
              </a:spcBef>
              <a:spcAft>
                <a:spcPct val="0"/>
              </a:spcAft>
              <a:defRPr sz="3200">
                <a:solidFill>
                  <a:schemeClr val="tx2"/>
                </a:solidFill>
                <a:latin typeface="Comic Sans MS" pitchFamily="66" charset="0"/>
              </a:defRPr>
            </a:lvl7pPr>
            <a:lvl8pPr marL="3429000" indent="-228600" eaLnBrk="0" fontAlgn="base" hangingPunct="0">
              <a:spcBef>
                <a:spcPct val="0"/>
              </a:spcBef>
              <a:spcAft>
                <a:spcPct val="0"/>
              </a:spcAft>
              <a:defRPr sz="3200">
                <a:solidFill>
                  <a:schemeClr val="tx2"/>
                </a:solidFill>
                <a:latin typeface="Comic Sans MS" pitchFamily="66" charset="0"/>
              </a:defRPr>
            </a:lvl8pPr>
            <a:lvl9pPr marL="3886200" indent="-228600" eaLnBrk="0" fontAlgn="base" hangingPunct="0">
              <a:spcBef>
                <a:spcPct val="0"/>
              </a:spcBef>
              <a:spcAft>
                <a:spcPct val="0"/>
              </a:spcAft>
              <a:defRPr sz="3200">
                <a:solidFill>
                  <a:schemeClr val="tx2"/>
                </a:solidFill>
                <a:latin typeface="Comic Sans MS" pitchFamily="66" charset="0"/>
              </a:defRPr>
            </a:lvl9pPr>
          </a:lstStyle>
          <a:p>
            <a:pPr eaLnBrk="1" hangingPunct="1">
              <a:spcBef>
                <a:spcPct val="50000"/>
              </a:spcBef>
            </a:pPr>
            <a:r>
              <a:rPr lang="en-US">
                <a:solidFill>
                  <a:schemeClr val="tx1"/>
                </a:solidFill>
              </a:rPr>
              <a:t>Start state: s,    Final State: {t}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20_24">
  <a:themeElements>
    <a:clrScheme name="320_2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20_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chemeClr val="tx2"/>
            </a:solidFill>
            <a:effectLst/>
            <a:latin typeface="Comic Sans M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chemeClr val="tx2"/>
            </a:solidFill>
            <a:effectLst/>
            <a:latin typeface="Comic Sans MS" pitchFamily="66" charset="0"/>
          </a:defRPr>
        </a:defPPr>
      </a:lstStyle>
    </a:lnDef>
  </a:objectDefaults>
  <a:extraClrSchemeLst>
    <a:extraClrScheme>
      <a:clrScheme name="320_2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20_2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20_2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20_2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20_2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20_2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20_2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20_2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20_2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20_2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20_2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20_2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320_24</Template>
  <TotalTime>550</TotalTime>
  <Words>1150</Words>
  <Application>Microsoft Office PowerPoint</Application>
  <PresentationFormat>On-screen Show (4:3)</PresentationFormat>
  <Paragraphs>190</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320_24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Wendy Myrvold</dc:creator>
  <cp:lastModifiedBy>Wendy</cp:lastModifiedBy>
  <cp:revision>40</cp:revision>
  <dcterms:created xsi:type="dcterms:W3CDTF">2008-06-30T19:45:01Z</dcterms:created>
  <dcterms:modified xsi:type="dcterms:W3CDTF">2012-07-03T18:36:40Z</dcterms:modified>
</cp:coreProperties>
</file>