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6.xml" ContentType="application/vnd.openxmlformats-officedocument.theme+xml"/>
  <Override PartName="/ppt/slideLayouts/slideLayout72.xml" ContentType="application/vnd.openxmlformats-officedocument.presentationml.slideLayout+xml"/>
  <Override PartName="/ppt/theme/theme7.xml" ContentType="application/vnd.openxmlformats-officedocument.theme+xml"/>
  <Override PartName="/ppt/slideLayouts/slideLayout73.xml" ContentType="application/vnd.openxmlformats-officedocument.presentationml.slideLayout+xml"/>
  <Override PartName="/ppt/theme/theme8.xml" ContentType="application/vnd.openxmlformats-officedocument.theme+xml"/>
  <Override PartName="/ppt/slideLayouts/slideLayout74.xml" ContentType="application/vnd.openxmlformats-officedocument.presentationml.slideLayout+xml"/>
  <Override PartName="/ppt/theme/theme9.xml" ContentType="application/vnd.openxmlformats-officedocument.theme+xml"/>
  <Override PartName="/ppt/slideLayouts/slideLayout75.xml" ContentType="application/vnd.openxmlformats-officedocument.presentationml.slideLayout+xml"/>
  <Override PartName="/ppt/theme/theme10.xml" ContentType="application/vnd.openxmlformats-officedocument.theme+xml"/>
  <Override PartName="/ppt/slideLayouts/slideLayout76.xml" ContentType="application/vnd.openxmlformats-officedocument.presentationml.slideLayout+xml"/>
  <Override PartName="/ppt/theme/theme11.xml" ContentType="application/vnd.openxmlformats-officedocument.theme+xml"/>
  <Override PartName="/ppt/slideLayouts/slideLayout77.xml" ContentType="application/vnd.openxmlformats-officedocument.presentationml.slideLayout+xml"/>
  <Override PartName="/ppt/theme/theme12.xml" ContentType="application/vnd.openxmlformats-officedocument.theme+xml"/>
  <Override PartName="/ppt/slideLayouts/slideLayout78.xml" ContentType="application/vnd.openxmlformats-officedocument.presentationml.slideLayout+xml"/>
  <Override PartName="/ppt/theme/theme13.xml" ContentType="application/vnd.openxmlformats-officedocument.theme+xml"/>
  <Override PartName="/ppt/slideLayouts/slideLayout79.xml" ContentType="application/vnd.openxmlformats-officedocument.presentationml.slideLayout+xml"/>
  <Override PartName="/ppt/theme/theme14.xml" ContentType="application/vnd.openxmlformats-officedocument.theme+xml"/>
  <Override PartName="/ppt/slideLayouts/slideLayout80.xml" ContentType="application/vnd.openxmlformats-officedocument.presentationml.slideLayout+xml"/>
  <Override PartName="/ppt/theme/theme15.xml" ContentType="application/vnd.openxmlformats-officedocument.theme+xml"/>
  <Override PartName="/ppt/slideLayouts/slideLayout81.xml" ContentType="application/vnd.openxmlformats-officedocument.presentationml.slideLayout+xml"/>
  <Override PartName="/ppt/theme/theme16.xml" ContentType="application/vnd.openxmlformats-officedocument.theme+xml"/>
  <Override PartName="/ppt/slideLayouts/slideLayout82.xml" ContentType="application/vnd.openxmlformats-officedocument.presentationml.slideLayout+xml"/>
  <Override PartName="/ppt/theme/theme17.xml" ContentType="application/vnd.openxmlformats-officedocument.theme+xml"/>
  <Override PartName="/ppt/slideLayouts/slideLayout83.xml" ContentType="application/vnd.openxmlformats-officedocument.presentationml.slideLayout+xml"/>
  <Override PartName="/ppt/theme/theme18.xml" ContentType="application/vnd.openxmlformats-officedocument.theme+xml"/>
  <Override PartName="/ppt/slideLayouts/slideLayout84.xml" ContentType="application/vnd.openxmlformats-officedocument.presentationml.slideLayout+xml"/>
  <Override PartName="/ppt/theme/theme19.xml" ContentType="application/vnd.openxmlformats-officedocument.theme+xml"/>
  <Override PartName="/ppt/slideLayouts/slideLayout85.xml" ContentType="application/vnd.openxmlformats-officedocument.presentationml.slideLayout+xml"/>
  <Override PartName="/ppt/theme/theme20.xml" ContentType="application/vnd.openxmlformats-officedocument.theme+xml"/>
  <Override PartName="/ppt/slideLayouts/slideLayout86.xml" ContentType="application/vnd.openxmlformats-officedocument.presentationml.slideLayout+xml"/>
  <Override PartName="/ppt/theme/theme21.xml" ContentType="application/vnd.openxmlformats-officedocument.theme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22.xml" ContentType="application/vnd.openxmlformats-officedocument.theme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2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  <p:sldMasterId id="2147483686" r:id="rId4"/>
    <p:sldMasterId id="2147483699" r:id="rId5"/>
    <p:sldMasterId id="2147483712" r:id="rId6"/>
    <p:sldMasterId id="2147483725" r:id="rId7"/>
    <p:sldMasterId id="2147483729" r:id="rId8"/>
    <p:sldMasterId id="2147483731" r:id="rId9"/>
    <p:sldMasterId id="2147483733" r:id="rId10"/>
    <p:sldMasterId id="2147483735" r:id="rId11"/>
    <p:sldMasterId id="2147483737" r:id="rId12"/>
    <p:sldMasterId id="2147483739" r:id="rId13"/>
    <p:sldMasterId id="2147483741" r:id="rId14"/>
    <p:sldMasterId id="2147483743" r:id="rId15"/>
    <p:sldMasterId id="2147483745" r:id="rId16"/>
    <p:sldMasterId id="2147483747" r:id="rId17"/>
    <p:sldMasterId id="2147483749" r:id="rId18"/>
    <p:sldMasterId id="2147483751" r:id="rId19"/>
    <p:sldMasterId id="2147483753" r:id="rId20"/>
    <p:sldMasterId id="2147483755" r:id="rId21"/>
    <p:sldMasterId id="2147483757" r:id="rId22"/>
    <p:sldMasterId id="2147483793" r:id="rId23"/>
  </p:sldMasterIdLst>
  <p:sldIdLst>
    <p:sldId id="285" r:id="rId24"/>
    <p:sldId id="286" r:id="rId25"/>
    <p:sldId id="280" r:id="rId26"/>
    <p:sldId id="258" r:id="rId27"/>
    <p:sldId id="284" r:id="rId28"/>
    <p:sldId id="259" r:id="rId29"/>
    <p:sldId id="260" r:id="rId30"/>
    <p:sldId id="287" r:id="rId31"/>
    <p:sldId id="288" r:id="rId32"/>
    <p:sldId id="261" r:id="rId33"/>
    <p:sldId id="262" r:id="rId34"/>
    <p:sldId id="264" r:id="rId35"/>
    <p:sldId id="266" r:id="rId36"/>
    <p:sldId id="267" r:id="rId37"/>
    <p:sldId id="268" r:id="rId38"/>
    <p:sldId id="269" r:id="rId39"/>
    <p:sldId id="270" r:id="rId40"/>
    <p:sldId id="271" r:id="rId41"/>
    <p:sldId id="272" r:id="rId42"/>
    <p:sldId id="273" r:id="rId43"/>
    <p:sldId id="274" r:id="rId44"/>
    <p:sldId id="275" r:id="rId45"/>
    <p:sldId id="276" r:id="rId46"/>
    <p:sldId id="277" r:id="rId47"/>
    <p:sldId id="278" r:id="rId48"/>
    <p:sldId id="279" r:id="rId49"/>
    <p:sldId id="263" r:id="rId5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95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3.xml"/><Relationship Id="rId39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11.xml"/><Relationship Id="rId42" Type="http://schemas.openxmlformats.org/officeDocument/2006/relationships/slide" Target="slides/slide19.xml"/><Relationship Id="rId47" Type="http://schemas.openxmlformats.org/officeDocument/2006/relationships/slide" Target="slides/slide24.xml"/><Relationship Id="rId50" Type="http://schemas.openxmlformats.org/officeDocument/2006/relationships/slide" Target="slides/slide27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2.xml"/><Relationship Id="rId33" Type="http://schemas.openxmlformats.org/officeDocument/2006/relationships/slide" Target="slides/slide10.xml"/><Relationship Id="rId38" Type="http://schemas.openxmlformats.org/officeDocument/2006/relationships/slide" Target="slides/slide15.xml"/><Relationship Id="rId46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" Target="slides/slide6.xml"/><Relationship Id="rId41" Type="http://schemas.openxmlformats.org/officeDocument/2006/relationships/slide" Target="slides/slide18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.xml"/><Relationship Id="rId32" Type="http://schemas.openxmlformats.org/officeDocument/2006/relationships/slide" Target="slides/slide9.xml"/><Relationship Id="rId37" Type="http://schemas.openxmlformats.org/officeDocument/2006/relationships/slide" Target="slides/slide14.xml"/><Relationship Id="rId40" Type="http://schemas.openxmlformats.org/officeDocument/2006/relationships/slide" Target="slides/slide17.xml"/><Relationship Id="rId45" Type="http://schemas.openxmlformats.org/officeDocument/2006/relationships/slide" Target="slides/slide22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" Target="slides/slide5.xml"/><Relationship Id="rId36" Type="http://schemas.openxmlformats.org/officeDocument/2006/relationships/slide" Target="slides/slide13.xml"/><Relationship Id="rId49" Type="http://schemas.openxmlformats.org/officeDocument/2006/relationships/slide" Target="slides/slide26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8.xml"/><Relationship Id="rId44" Type="http://schemas.openxmlformats.org/officeDocument/2006/relationships/slide" Target="slides/slide21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" Target="slides/slide4.xml"/><Relationship Id="rId30" Type="http://schemas.openxmlformats.org/officeDocument/2006/relationships/slide" Target="slides/slide7.xml"/><Relationship Id="rId35" Type="http://schemas.openxmlformats.org/officeDocument/2006/relationships/slide" Target="slides/slide12.xml"/><Relationship Id="rId43" Type="http://schemas.openxmlformats.org/officeDocument/2006/relationships/slide" Target="slides/slide20.xml"/><Relationship Id="rId48" Type="http://schemas.openxmlformats.org/officeDocument/2006/relationships/slide" Target="slides/slide25.xml"/><Relationship Id="rId8" Type="http://schemas.openxmlformats.org/officeDocument/2006/relationships/slideMaster" Target="slideMasters/slideMaster8.xml"/><Relationship Id="rId51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53BAD-2D5C-48AC-984A-0AD09FE83F71}" type="datetimeFigureOut">
              <a:rPr lang="en-CA" smtClean="0"/>
              <a:t>18/06/2012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B51E6-F3BD-4B7B-A420-907EA60FFEF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63927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53BAD-2D5C-48AC-984A-0AD09FE83F71}" type="datetimeFigureOut">
              <a:rPr lang="en-CA" smtClean="0"/>
              <a:t>18/06/2012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B51E6-F3BD-4B7B-A420-907EA60FFEF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1803719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53BAD-2D5C-48AC-984A-0AD09FE83F71}" type="datetimeFigureOut">
              <a:rPr lang="en-CA">
                <a:solidFill>
                  <a:prstClr val="black">
                    <a:tint val="75000"/>
                  </a:prstClr>
                </a:solidFill>
              </a:rPr>
              <a:pPr/>
              <a:t>18/06/2012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B51E6-F3BD-4B7B-A420-907EA60FFEF2}" type="slidenum">
              <a:rPr lang="en-CA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95138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53BAD-2D5C-48AC-984A-0AD09FE83F71}" type="datetimeFigureOut">
              <a:rPr lang="en-CA">
                <a:solidFill>
                  <a:prstClr val="black">
                    <a:tint val="75000"/>
                  </a:prstClr>
                </a:solidFill>
              </a:rPr>
              <a:pPr/>
              <a:t>18/06/2012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B51E6-F3BD-4B7B-A420-907EA60FFEF2}" type="slidenum">
              <a:rPr lang="en-CA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14709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53BAD-2D5C-48AC-984A-0AD09FE83F71}" type="datetimeFigureOut">
              <a:rPr lang="en-CA">
                <a:solidFill>
                  <a:prstClr val="black">
                    <a:tint val="75000"/>
                  </a:prstClr>
                </a:solidFill>
              </a:rPr>
              <a:pPr/>
              <a:t>18/06/2012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B51E6-F3BD-4B7B-A420-907EA60FFEF2}" type="slidenum">
              <a:rPr lang="en-CA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912204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53BAD-2D5C-48AC-984A-0AD09FE83F71}" type="datetimeFigureOut">
              <a:rPr lang="en-CA">
                <a:solidFill>
                  <a:prstClr val="black">
                    <a:tint val="75000"/>
                  </a:prstClr>
                </a:solidFill>
              </a:rPr>
              <a:pPr/>
              <a:t>18/06/2012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B51E6-F3BD-4B7B-A420-907EA60FFEF2}" type="slidenum">
              <a:rPr lang="en-CA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62816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53BAD-2D5C-48AC-984A-0AD09FE83F71}" type="datetimeFigureOut">
              <a:rPr lang="en-CA">
                <a:solidFill>
                  <a:prstClr val="black">
                    <a:tint val="75000"/>
                  </a:prstClr>
                </a:solidFill>
              </a:rPr>
              <a:pPr/>
              <a:t>18/06/2012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B51E6-F3BD-4B7B-A420-907EA60FFEF2}" type="slidenum">
              <a:rPr lang="en-CA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8060363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53BAD-2D5C-48AC-984A-0AD09FE83F71}" type="datetimeFigureOut">
              <a:rPr lang="en-CA">
                <a:solidFill>
                  <a:prstClr val="black">
                    <a:tint val="75000"/>
                  </a:prstClr>
                </a:solidFill>
              </a:rPr>
              <a:pPr/>
              <a:t>18/06/2012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B51E6-F3BD-4B7B-A420-907EA60FFEF2}" type="slidenum">
              <a:rPr lang="en-CA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27389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53BAD-2D5C-48AC-984A-0AD09FE83F71}" type="datetimeFigureOut">
              <a:rPr lang="en-CA">
                <a:solidFill>
                  <a:prstClr val="black">
                    <a:tint val="75000"/>
                  </a:prstClr>
                </a:solidFill>
              </a:rPr>
              <a:pPr/>
              <a:t>18/06/2012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B51E6-F3BD-4B7B-A420-907EA60FFEF2}" type="slidenum">
              <a:rPr lang="en-CA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17656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53BAD-2D5C-48AC-984A-0AD09FE83F71}" type="datetimeFigureOut">
              <a:rPr lang="en-CA">
                <a:solidFill>
                  <a:prstClr val="black">
                    <a:tint val="75000"/>
                  </a:prstClr>
                </a:solidFill>
              </a:rPr>
              <a:pPr/>
              <a:t>18/06/2012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B51E6-F3BD-4B7B-A420-907EA60FFEF2}" type="slidenum">
              <a:rPr lang="en-CA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29845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53BAD-2D5C-48AC-984A-0AD09FE83F71}" type="datetimeFigureOut">
              <a:rPr lang="en-CA">
                <a:solidFill>
                  <a:prstClr val="black">
                    <a:tint val="75000"/>
                  </a:prstClr>
                </a:solidFill>
              </a:rPr>
              <a:pPr/>
              <a:t>18/06/2012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B51E6-F3BD-4B7B-A420-907EA60FFEF2}" type="slidenum">
              <a:rPr lang="en-CA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621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53BAD-2D5C-48AC-984A-0AD09FE83F71}" type="datetimeFigureOut">
              <a:rPr lang="en-CA" smtClean="0"/>
              <a:t>18/06/2012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B51E6-F3BD-4B7B-A420-907EA60FFEF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057552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D397F8-3216-4A3E-BF84-A8434FDA775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118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33E499-325B-4D46-9F81-C4F8FC4FCC2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16772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16D560-4DE4-4A70-A908-FA3C56A412C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80559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AFF7E1-A8EB-4AE0-97C7-F02AF13E981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68500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1021F1-18F9-4A3C-B958-50482A10BE2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518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1739E5-182A-4A93-90CB-2D18F5822D8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1740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C9110D-F2D2-4F05-B05A-20072474C94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3705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6DF86B-7DBA-4DCE-BAA4-1B5AC1F3E42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605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53BAD-2D5C-48AC-984A-0AD09FE83F71}" type="datetimeFigureOut">
              <a:rPr lang="en-CA" smtClean="0"/>
              <a:t>18/06/2012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B51E6-F3BD-4B7B-A420-907EA60FFEF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819526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9E9FD1-8A4D-4308-8056-1E70AE10358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829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5BD8AF-936D-4F00-B697-C32E2F3A942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20769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FABDEC-55C1-42FD-88E7-055EF50274E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8118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0B7510-BED9-4E65-9CB8-E50E8F6605A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104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D397F8-3216-4A3E-BF84-A8434FDA775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11480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33E499-325B-4D46-9F81-C4F8FC4FCC2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7622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16D560-4DE4-4A70-A908-FA3C56A412C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8484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AFF7E1-A8EB-4AE0-97C7-F02AF13E981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2215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1021F1-18F9-4A3C-B958-50482A10BE2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18901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1739E5-182A-4A93-90CB-2D18F5822D8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2350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53BAD-2D5C-48AC-984A-0AD09FE83F71}" type="datetimeFigureOut">
              <a:rPr lang="en-CA" smtClean="0"/>
              <a:t>18/06/2012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B51E6-F3BD-4B7B-A420-907EA60FFEF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7059588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C9110D-F2D2-4F05-B05A-20072474C94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5549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6DF86B-7DBA-4DCE-BAA4-1B5AC1F3E42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924436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9E9FD1-8A4D-4308-8056-1E70AE10358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810792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5BD8AF-936D-4F00-B697-C32E2F3A942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21120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FABDEC-55C1-42FD-88E7-055EF50274E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029419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0B7510-BED9-4E65-9CB8-E50E8F6605A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21540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D397F8-3216-4A3E-BF84-A8434FDA775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80594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33E499-325B-4D46-9F81-C4F8FC4FCC2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12441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16D560-4DE4-4A70-A908-FA3C56A412C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00899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AFF7E1-A8EB-4AE0-97C7-F02AF13E981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265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53BAD-2D5C-48AC-984A-0AD09FE83F71}" type="datetimeFigureOut">
              <a:rPr lang="en-CA" smtClean="0"/>
              <a:t>18/06/2012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B51E6-F3BD-4B7B-A420-907EA60FFEF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8142435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1021F1-18F9-4A3C-B958-50482A10BE2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91761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1739E5-182A-4A93-90CB-2D18F5822D8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001622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C9110D-F2D2-4F05-B05A-20072474C94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881078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6DF86B-7DBA-4DCE-BAA4-1B5AC1F3E42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6211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9E9FD1-8A4D-4308-8056-1E70AE10358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8706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5BD8AF-936D-4F00-B697-C32E2F3A942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415522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FABDEC-55C1-42FD-88E7-055EF50274E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870086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0B7510-BED9-4E65-9CB8-E50E8F6605A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735558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D397F8-3216-4A3E-BF84-A8434FDA775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86725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33E499-325B-4D46-9F81-C4F8FC4FCC2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3899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53BAD-2D5C-48AC-984A-0AD09FE83F71}" type="datetimeFigureOut">
              <a:rPr lang="en-CA" smtClean="0"/>
              <a:t>18/06/2012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B51E6-F3BD-4B7B-A420-907EA60FFEF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9976894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16D560-4DE4-4A70-A908-FA3C56A412C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585289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AFF7E1-A8EB-4AE0-97C7-F02AF13E981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029499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1021F1-18F9-4A3C-B958-50482A10BE2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68382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1739E5-182A-4A93-90CB-2D18F5822D8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01369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C9110D-F2D2-4F05-B05A-20072474C94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491441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6DF86B-7DBA-4DCE-BAA4-1B5AC1F3E42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734505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9E9FD1-8A4D-4308-8056-1E70AE10358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28323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5BD8AF-936D-4F00-B697-C32E2F3A942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16655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FABDEC-55C1-42FD-88E7-055EF50274E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06475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0B7510-BED9-4E65-9CB8-E50E8F6605A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592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53BAD-2D5C-48AC-984A-0AD09FE83F71}" type="datetimeFigureOut">
              <a:rPr lang="en-CA" smtClean="0"/>
              <a:t>18/06/2012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B51E6-F3BD-4B7B-A420-907EA60FFEF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9371802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D397F8-3216-4A3E-BF84-A8434FDA775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91920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33E499-325B-4D46-9F81-C4F8FC4FCC2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59442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16D560-4DE4-4A70-A908-FA3C56A412C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03764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AFF7E1-A8EB-4AE0-97C7-F02AF13E981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158141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1021F1-18F9-4A3C-B958-50482A10BE2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87708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1739E5-182A-4A93-90CB-2D18F5822D8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81759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C9110D-F2D2-4F05-B05A-20072474C94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75146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6DF86B-7DBA-4DCE-BAA4-1B5AC1F3E42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66308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9E9FD1-8A4D-4308-8056-1E70AE10358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60365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5BD8AF-936D-4F00-B697-C32E2F3A942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6962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53BAD-2D5C-48AC-984A-0AD09FE83F71}" type="datetimeFigureOut">
              <a:rPr lang="en-CA" smtClean="0"/>
              <a:t>18/06/2012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B51E6-F3BD-4B7B-A420-907EA60FFEF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2917208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FABDEC-55C1-42FD-88E7-055EF50274E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865912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0B7510-BED9-4E65-9CB8-E50E8F6605A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234228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BA4395-A753-4BF5-8485-758D271D38A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14993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BA4395-A753-4BF5-8485-758D271D38A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14993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BA4395-A753-4BF5-8485-758D271D38A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14993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BA4395-A753-4BF5-8485-758D271D38A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14993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BA4395-A753-4BF5-8485-758D271D38A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14993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BA4395-A753-4BF5-8485-758D271D38A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14993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BA4395-A753-4BF5-8485-758D271D38A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14993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BA4395-A753-4BF5-8485-758D271D38A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149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53BAD-2D5C-48AC-984A-0AD09FE83F71}" type="datetimeFigureOut">
              <a:rPr lang="en-CA" smtClean="0"/>
              <a:t>18/06/2012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B51E6-F3BD-4B7B-A420-907EA60FFEF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6394817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BA4395-A753-4BF5-8485-758D271D38A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14993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BA4395-A753-4BF5-8485-758D271D38A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14993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BA4395-A753-4BF5-8485-758D271D38A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14993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BA4395-A753-4BF5-8485-758D271D38A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14993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BA4395-A753-4BF5-8485-758D271D38A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14993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BA4395-A753-4BF5-8485-758D271D38A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14993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BA4395-A753-4BF5-8485-758D271D38A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14993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E59AFE-D4F0-45F2-AB1D-A0016E8D9D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11887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00E9DD-CA62-4A04-849F-6846F5C319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03272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1A058F-3BD1-47A5-A687-C3206E1E0E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040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53BAD-2D5C-48AC-984A-0AD09FE83F71}" type="datetimeFigureOut">
              <a:rPr lang="en-CA" smtClean="0"/>
              <a:t>18/06/2012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B51E6-F3BD-4B7B-A420-907EA60FFEF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4774232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FAE84-DA8B-4C34-8FBE-FE8FA619F8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96444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83DC7A-1A28-4F6B-8214-025F258E6B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09953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43E6EB-C6B5-4481-B5FC-0387FF40C3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52239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97C186-B07F-4EE2-82F5-773C6FA8E8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34139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24A512-7F13-4C71-BA9E-578367D720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6985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6C8571-E8B6-4A28-852A-176D422338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86938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AF1393-1ACC-491B-8F06-079904CA4E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90312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297EE7-632A-42C9-98A1-798E841E57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71264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53BAD-2D5C-48AC-984A-0AD09FE83F71}" type="datetimeFigureOut">
              <a:rPr lang="en-CA">
                <a:solidFill>
                  <a:prstClr val="black">
                    <a:tint val="75000"/>
                  </a:prstClr>
                </a:solidFill>
              </a:rPr>
              <a:pPr/>
              <a:t>18/06/2012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B51E6-F3BD-4B7B-A420-907EA60FFEF2}" type="slidenum">
              <a:rPr lang="en-CA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826831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53BAD-2D5C-48AC-984A-0AD09FE83F71}" type="datetimeFigureOut">
              <a:rPr lang="en-CA">
                <a:solidFill>
                  <a:prstClr val="black">
                    <a:tint val="75000"/>
                  </a:prstClr>
                </a:solidFill>
              </a:rPr>
              <a:pPr/>
              <a:t>18/06/2012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B51E6-F3BD-4B7B-A420-907EA60FFEF2}" type="slidenum">
              <a:rPr lang="en-CA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6402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75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76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77.xml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78.xml"/></Relationships>
</file>

<file path=ppt/slideMasters/_rels/slideMaster14.xml.rels><?xml version="1.0" encoding="UTF-8" standalone="yes"?>
<Relationships xmlns="http://schemas.openxmlformats.org/package/2006/relationships"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79.xml"/></Relationships>
</file>

<file path=ppt/slideMasters/_rels/slideMaster15.xml.rels><?xml version="1.0" encoding="UTF-8" standalone="yes"?>
<Relationships xmlns="http://schemas.openxmlformats.org/package/2006/relationships"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80.xml"/></Relationships>
</file>

<file path=ppt/slideMasters/_rels/slideMaster16.xml.rels><?xml version="1.0" encoding="UTF-8" standalone="yes"?>
<Relationships xmlns="http://schemas.openxmlformats.org/package/2006/relationships"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81.xml"/></Relationships>
</file>

<file path=ppt/slideMasters/_rels/slideMaster17.xml.rels><?xml version="1.0" encoding="UTF-8" standalone="yes"?>
<Relationships xmlns="http://schemas.openxmlformats.org/package/2006/relationships"><Relationship Id="rId2" Type="http://schemas.openxmlformats.org/officeDocument/2006/relationships/theme" Target="../theme/theme17.xml"/><Relationship Id="rId1" Type="http://schemas.openxmlformats.org/officeDocument/2006/relationships/slideLayout" Target="../slideLayouts/slideLayout82.xml"/></Relationships>
</file>

<file path=ppt/slideMasters/_rels/slideMaster18.xml.rels><?xml version="1.0" encoding="UTF-8" standalone="yes"?>
<Relationships xmlns="http://schemas.openxmlformats.org/package/2006/relationships"><Relationship Id="rId2" Type="http://schemas.openxmlformats.org/officeDocument/2006/relationships/theme" Target="../theme/theme18.xml"/><Relationship Id="rId1" Type="http://schemas.openxmlformats.org/officeDocument/2006/relationships/slideLayout" Target="../slideLayouts/slideLayout83.xml"/></Relationships>
</file>

<file path=ppt/slideMasters/_rels/slideMaster19.xml.rels><?xml version="1.0" encoding="UTF-8" standalone="yes"?>
<Relationships xmlns="http://schemas.openxmlformats.org/package/2006/relationships"><Relationship Id="rId2" Type="http://schemas.openxmlformats.org/officeDocument/2006/relationships/theme" Target="../theme/theme19.xml"/><Relationship Id="rId1" Type="http://schemas.openxmlformats.org/officeDocument/2006/relationships/slideLayout" Target="../slideLayouts/slideLayout8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20.xml.rels><?xml version="1.0" encoding="UTF-8" standalone="yes"?>
<Relationships xmlns="http://schemas.openxmlformats.org/package/2006/relationships"><Relationship Id="rId2" Type="http://schemas.openxmlformats.org/officeDocument/2006/relationships/theme" Target="../theme/theme20.xml"/><Relationship Id="rId1" Type="http://schemas.openxmlformats.org/officeDocument/2006/relationships/slideLayout" Target="../slideLayouts/slideLayout85.xml"/></Relationships>
</file>

<file path=ppt/slideMasters/_rels/slideMaster21.xml.rels><?xml version="1.0" encoding="UTF-8" standalone="yes"?>
<Relationships xmlns="http://schemas.openxmlformats.org/package/2006/relationships"><Relationship Id="rId2" Type="http://schemas.openxmlformats.org/officeDocument/2006/relationships/theme" Target="../theme/theme21.xml"/><Relationship Id="rId1" Type="http://schemas.openxmlformats.org/officeDocument/2006/relationships/slideLayout" Target="../slideLayouts/slideLayout86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4.xml"/><Relationship Id="rId3" Type="http://schemas.openxmlformats.org/officeDocument/2006/relationships/slideLayout" Target="../slideLayouts/slideLayout89.xml"/><Relationship Id="rId7" Type="http://schemas.openxmlformats.org/officeDocument/2006/relationships/slideLayout" Target="../slideLayouts/slideLayout93.xml"/><Relationship Id="rId12" Type="http://schemas.openxmlformats.org/officeDocument/2006/relationships/theme" Target="../theme/theme22.xml"/><Relationship Id="rId2" Type="http://schemas.openxmlformats.org/officeDocument/2006/relationships/slideLayout" Target="../slideLayouts/slideLayout88.xml"/><Relationship Id="rId1" Type="http://schemas.openxmlformats.org/officeDocument/2006/relationships/slideLayout" Target="../slideLayouts/slideLayout87.xml"/><Relationship Id="rId6" Type="http://schemas.openxmlformats.org/officeDocument/2006/relationships/slideLayout" Target="../slideLayouts/slideLayout92.xml"/><Relationship Id="rId11" Type="http://schemas.openxmlformats.org/officeDocument/2006/relationships/slideLayout" Target="../slideLayouts/slideLayout97.xml"/><Relationship Id="rId5" Type="http://schemas.openxmlformats.org/officeDocument/2006/relationships/slideLayout" Target="../slideLayouts/slideLayout91.xml"/><Relationship Id="rId10" Type="http://schemas.openxmlformats.org/officeDocument/2006/relationships/slideLayout" Target="../slideLayouts/slideLayout96.xml"/><Relationship Id="rId4" Type="http://schemas.openxmlformats.org/officeDocument/2006/relationships/slideLayout" Target="../slideLayouts/slideLayout90.xml"/><Relationship Id="rId9" Type="http://schemas.openxmlformats.org/officeDocument/2006/relationships/slideLayout" Target="../slideLayouts/slideLayout95.xml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5.xml"/><Relationship Id="rId3" Type="http://schemas.openxmlformats.org/officeDocument/2006/relationships/slideLayout" Target="../slideLayouts/slideLayout100.xml"/><Relationship Id="rId7" Type="http://schemas.openxmlformats.org/officeDocument/2006/relationships/slideLayout" Target="../slideLayouts/slideLayout104.xml"/><Relationship Id="rId12" Type="http://schemas.openxmlformats.org/officeDocument/2006/relationships/theme" Target="../theme/theme23.xml"/><Relationship Id="rId2" Type="http://schemas.openxmlformats.org/officeDocument/2006/relationships/slideLayout" Target="../slideLayouts/slideLayout99.xml"/><Relationship Id="rId1" Type="http://schemas.openxmlformats.org/officeDocument/2006/relationships/slideLayout" Target="../slideLayouts/slideLayout98.xml"/><Relationship Id="rId6" Type="http://schemas.openxmlformats.org/officeDocument/2006/relationships/slideLayout" Target="../slideLayouts/slideLayout103.xml"/><Relationship Id="rId11" Type="http://schemas.openxmlformats.org/officeDocument/2006/relationships/slideLayout" Target="../slideLayouts/slideLayout108.xml"/><Relationship Id="rId5" Type="http://schemas.openxmlformats.org/officeDocument/2006/relationships/slideLayout" Target="../slideLayouts/slideLayout102.xml"/><Relationship Id="rId10" Type="http://schemas.openxmlformats.org/officeDocument/2006/relationships/slideLayout" Target="../slideLayouts/slideLayout107.xml"/><Relationship Id="rId4" Type="http://schemas.openxmlformats.org/officeDocument/2006/relationships/slideLayout" Target="../slideLayouts/slideLayout101.xml"/><Relationship Id="rId9" Type="http://schemas.openxmlformats.org/officeDocument/2006/relationships/slideLayout" Target="../slideLayouts/slideLayout10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2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73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7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253BAD-2D5C-48AC-984A-0AD09FE83F71}" type="datetimeFigureOut">
              <a:rPr lang="en-CA" smtClean="0"/>
              <a:t>18/06/2012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BB51E6-F3BD-4B7B-A420-907EA60FFEF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25615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67CF031-F9BE-40BB-984D-94938A68E3FF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67CF031-F9BE-40BB-984D-94938A68E3FF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67CF031-F9BE-40BB-984D-94938A68E3FF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67CF031-F9BE-40BB-984D-94938A68E3FF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67CF031-F9BE-40BB-984D-94938A68E3FF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67CF031-F9BE-40BB-984D-94938A68E3FF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67CF031-F9BE-40BB-984D-94938A68E3FF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67CF031-F9BE-40BB-984D-94938A68E3FF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67CF031-F9BE-40BB-984D-94938A68E3FF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67CF031-F9BE-40BB-984D-94938A68E3FF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BBA125D-A932-4067-91AF-2181720CAB01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53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67CF031-F9BE-40BB-984D-94938A68E3FF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67CF031-F9BE-40BB-984D-94938A68E3FF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2EEE70E-FD6A-4194-874D-B77627E7E338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404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253BAD-2D5C-48AC-984A-0AD09FE83F71}" type="datetimeFigureOut">
              <a:rPr lang="en-CA">
                <a:solidFill>
                  <a:prstClr val="black">
                    <a:tint val="75000"/>
                  </a:prstClr>
                </a:solidFill>
              </a:rPr>
              <a:pPr/>
              <a:t>18/06/2012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BB51E6-F3BD-4B7B-A420-907EA60FFEF2}" type="slidenum">
              <a:rPr lang="en-CA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845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BBA125D-A932-4067-91AF-2181720CAB01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8489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BBA125D-A932-4067-91AF-2181720CAB01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498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BBA125D-A932-4067-91AF-2181720CAB01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764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BBA125D-A932-4067-91AF-2181720CAB01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0292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67CF031-F9BE-40BB-984D-94938A68E3FF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67CF031-F9BE-40BB-984D-94938A68E3FF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67CF031-F9BE-40BB-984D-94938A68E3FF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9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8.x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8" y="620688"/>
            <a:ext cx="828092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4000" dirty="0" smtClean="0">
                <a:solidFill>
                  <a:prstClr val="black"/>
                </a:solidFill>
                <a:latin typeface="Comic Sans MS" pitchFamily="66" charset="0"/>
              </a:rPr>
              <a:t>Design </a:t>
            </a:r>
            <a:r>
              <a:rPr lang="en-CA" sz="4000" dirty="0" err="1">
                <a:solidFill>
                  <a:prstClr val="black"/>
                </a:solidFill>
                <a:latin typeface="Comic Sans MS" pitchFamily="66" charset="0"/>
              </a:rPr>
              <a:t>contex</a:t>
            </a:r>
            <a:r>
              <a:rPr lang="en-CA" sz="4000" dirty="0">
                <a:solidFill>
                  <a:prstClr val="black"/>
                </a:solidFill>
                <a:latin typeface="Comic Sans MS" pitchFamily="66" charset="0"/>
              </a:rPr>
              <a:t>-free grammars that generate:</a:t>
            </a:r>
          </a:p>
          <a:p>
            <a:endParaRPr lang="en-CA" sz="4000" dirty="0">
              <a:solidFill>
                <a:prstClr val="black"/>
              </a:solidFill>
              <a:latin typeface="Comic Sans MS" pitchFamily="66" charset="0"/>
            </a:endParaRPr>
          </a:p>
          <a:p>
            <a:r>
              <a:rPr lang="en-CA" sz="4000" dirty="0">
                <a:solidFill>
                  <a:prstClr val="black"/>
                </a:solidFill>
                <a:latin typeface="Comic Sans MS" pitchFamily="66" charset="0"/>
              </a:rPr>
              <a:t>L</a:t>
            </a:r>
            <a:r>
              <a:rPr lang="en-CA" sz="4000" baseline="-25000" dirty="0">
                <a:solidFill>
                  <a:prstClr val="black"/>
                </a:solidFill>
                <a:latin typeface="Comic Sans MS" pitchFamily="66" charset="0"/>
              </a:rPr>
              <a:t>1</a:t>
            </a:r>
            <a:r>
              <a:rPr lang="en-CA" sz="4000" dirty="0">
                <a:solidFill>
                  <a:prstClr val="black"/>
                </a:solidFill>
                <a:latin typeface="Comic Sans MS" pitchFamily="66" charset="0"/>
              </a:rPr>
              <a:t>= { u v : u </a:t>
            </a:r>
            <a:r>
              <a:rPr lang="en-CA" sz="4000" dirty="0">
                <a:solidFill>
                  <a:prstClr val="black"/>
                </a:solidFill>
                <a:latin typeface="Comic Sans MS" pitchFamily="66" charset="0"/>
                <a:ea typeface="Cambria Math"/>
              </a:rPr>
              <a:t>∈ {</a:t>
            </a:r>
            <a:r>
              <a:rPr lang="en-CA" sz="4000" dirty="0" err="1">
                <a:solidFill>
                  <a:prstClr val="black"/>
                </a:solidFill>
                <a:latin typeface="Comic Sans MS" pitchFamily="66" charset="0"/>
                <a:ea typeface="Cambria Math"/>
              </a:rPr>
              <a:t>a,b</a:t>
            </a:r>
            <a:r>
              <a:rPr lang="en-CA" sz="4000" dirty="0">
                <a:solidFill>
                  <a:prstClr val="black"/>
                </a:solidFill>
                <a:latin typeface="Comic Sans MS" pitchFamily="66" charset="0"/>
                <a:ea typeface="Cambria Math"/>
              </a:rPr>
              <a:t>}* , v ∈ {a, c</a:t>
            </a:r>
            <a:r>
              <a:rPr lang="en-CA" sz="4000" dirty="0" smtClean="0">
                <a:solidFill>
                  <a:prstClr val="black"/>
                </a:solidFill>
                <a:latin typeface="Comic Sans MS" pitchFamily="66" charset="0"/>
                <a:ea typeface="Cambria Math"/>
              </a:rPr>
              <a:t>}*, </a:t>
            </a:r>
            <a:endParaRPr lang="en-CA" sz="4000" dirty="0">
              <a:solidFill>
                <a:prstClr val="black"/>
              </a:solidFill>
              <a:latin typeface="Comic Sans MS" pitchFamily="66" charset="0"/>
              <a:ea typeface="Cambria Math"/>
            </a:endParaRPr>
          </a:p>
          <a:p>
            <a:r>
              <a:rPr lang="en-CA" sz="4000" dirty="0">
                <a:solidFill>
                  <a:prstClr val="black"/>
                </a:solidFill>
                <a:latin typeface="Comic Sans MS" pitchFamily="66" charset="0"/>
                <a:ea typeface="Cambria Math"/>
              </a:rPr>
              <a:t>        </a:t>
            </a:r>
          </a:p>
          <a:p>
            <a:r>
              <a:rPr lang="en-CA" sz="4000" dirty="0">
                <a:solidFill>
                  <a:prstClr val="black"/>
                </a:solidFill>
                <a:latin typeface="Comic Sans MS" pitchFamily="66" charset="0"/>
                <a:ea typeface="Cambria Math"/>
              </a:rPr>
              <a:t>       and |u| ≤   |v|  ≤ 3 |u| }.</a:t>
            </a:r>
          </a:p>
          <a:p>
            <a:endParaRPr lang="en-CA" sz="4000" dirty="0">
              <a:solidFill>
                <a:prstClr val="black"/>
              </a:solidFill>
              <a:latin typeface="Comic Sans MS" pitchFamily="66" charset="0"/>
              <a:ea typeface="Cambria Math"/>
            </a:endParaRPr>
          </a:p>
          <a:p>
            <a:r>
              <a:rPr lang="en-CA" sz="4000" dirty="0">
                <a:solidFill>
                  <a:prstClr val="black"/>
                </a:solidFill>
                <a:latin typeface="Comic Sans MS" pitchFamily="66" charset="0"/>
                <a:ea typeface="Cambria Math"/>
              </a:rPr>
              <a:t>L</a:t>
            </a:r>
            <a:r>
              <a:rPr lang="en-CA" sz="4000" baseline="-25000" dirty="0">
                <a:solidFill>
                  <a:prstClr val="black"/>
                </a:solidFill>
                <a:latin typeface="Comic Sans MS" pitchFamily="66" charset="0"/>
                <a:ea typeface="Cambria Math"/>
              </a:rPr>
              <a:t>2</a:t>
            </a:r>
            <a:r>
              <a:rPr lang="en-CA" sz="4000" dirty="0">
                <a:solidFill>
                  <a:prstClr val="black"/>
                </a:solidFill>
                <a:latin typeface="Comic Sans MS" pitchFamily="66" charset="0"/>
                <a:ea typeface="Cambria Math"/>
              </a:rPr>
              <a:t>= { </a:t>
            </a:r>
            <a:r>
              <a:rPr lang="en-CA" sz="4000" dirty="0" err="1">
                <a:solidFill>
                  <a:prstClr val="black"/>
                </a:solidFill>
                <a:latin typeface="Comic Sans MS" pitchFamily="66" charset="0"/>
                <a:ea typeface="Cambria Math"/>
              </a:rPr>
              <a:t>a</a:t>
            </a:r>
            <a:r>
              <a:rPr lang="en-CA" sz="4000" baseline="30000" dirty="0" err="1">
                <a:solidFill>
                  <a:prstClr val="black"/>
                </a:solidFill>
                <a:latin typeface="Comic Sans MS" pitchFamily="66" charset="0"/>
                <a:ea typeface="Cambria Math"/>
              </a:rPr>
              <a:t>p</a:t>
            </a:r>
            <a:r>
              <a:rPr lang="en-CA" sz="4000" dirty="0">
                <a:solidFill>
                  <a:prstClr val="black"/>
                </a:solidFill>
                <a:latin typeface="Comic Sans MS" pitchFamily="66" charset="0"/>
                <a:ea typeface="Cambria Math"/>
              </a:rPr>
              <a:t> </a:t>
            </a:r>
            <a:r>
              <a:rPr lang="en-CA" sz="4000" dirty="0" err="1">
                <a:solidFill>
                  <a:prstClr val="black"/>
                </a:solidFill>
                <a:latin typeface="Comic Sans MS" pitchFamily="66" charset="0"/>
                <a:ea typeface="Cambria Math"/>
              </a:rPr>
              <a:t>b</a:t>
            </a:r>
            <a:r>
              <a:rPr lang="en-CA" sz="4000" baseline="30000" dirty="0" err="1">
                <a:solidFill>
                  <a:prstClr val="black"/>
                </a:solidFill>
                <a:latin typeface="Comic Sans MS" pitchFamily="66" charset="0"/>
                <a:ea typeface="Cambria Math"/>
              </a:rPr>
              <a:t>q</a:t>
            </a:r>
            <a:r>
              <a:rPr lang="en-CA" sz="4000" dirty="0">
                <a:solidFill>
                  <a:prstClr val="black"/>
                </a:solidFill>
                <a:latin typeface="Comic Sans MS" pitchFamily="66" charset="0"/>
                <a:ea typeface="Cambria Math"/>
              </a:rPr>
              <a:t> </a:t>
            </a:r>
            <a:r>
              <a:rPr lang="en-CA" sz="4000" dirty="0" err="1">
                <a:solidFill>
                  <a:prstClr val="black"/>
                </a:solidFill>
                <a:latin typeface="Comic Sans MS" pitchFamily="66" charset="0"/>
                <a:ea typeface="Cambria Math"/>
              </a:rPr>
              <a:t>c</a:t>
            </a:r>
            <a:r>
              <a:rPr lang="en-CA" sz="4000" baseline="30000" dirty="0" err="1">
                <a:solidFill>
                  <a:prstClr val="black"/>
                </a:solidFill>
                <a:latin typeface="Comic Sans MS" pitchFamily="66" charset="0"/>
                <a:ea typeface="Cambria Math"/>
              </a:rPr>
              <a:t>p</a:t>
            </a:r>
            <a:r>
              <a:rPr lang="en-CA" sz="4000" dirty="0">
                <a:solidFill>
                  <a:prstClr val="black"/>
                </a:solidFill>
                <a:latin typeface="Comic Sans MS" pitchFamily="66" charset="0"/>
                <a:ea typeface="Cambria Math"/>
              </a:rPr>
              <a:t> </a:t>
            </a:r>
            <a:r>
              <a:rPr lang="en-CA" sz="4000" dirty="0" err="1">
                <a:solidFill>
                  <a:prstClr val="black"/>
                </a:solidFill>
                <a:latin typeface="Comic Sans MS" pitchFamily="66" charset="0"/>
                <a:ea typeface="Cambria Math"/>
              </a:rPr>
              <a:t>a</a:t>
            </a:r>
            <a:r>
              <a:rPr lang="en-CA" sz="4000" baseline="30000" dirty="0" err="1">
                <a:solidFill>
                  <a:prstClr val="black"/>
                </a:solidFill>
                <a:latin typeface="Comic Sans MS" pitchFamily="66" charset="0"/>
                <a:ea typeface="Cambria Math"/>
              </a:rPr>
              <a:t>r</a:t>
            </a:r>
            <a:r>
              <a:rPr lang="en-CA" sz="4000" dirty="0">
                <a:solidFill>
                  <a:prstClr val="black"/>
                </a:solidFill>
                <a:latin typeface="Comic Sans MS" pitchFamily="66" charset="0"/>
                <a:ea typeface="Cambria Math"/>
              </a:rPr>
              <a:t> b</a:t>
            </a:r>
            <a:r>
              <a:rPr lang="en-CA" sz="4000" baseline="30000" dirty="0">
                <a:solidFill>
                  <a:prstClr val="black"/>
                </a:solidFill>
                <a:latin typeface="Comic Sans MS" pitchFamily="66" charset="0"/>
                <a:ea typeface="Cambria Math"/>
              </a:rPr>
              <a:t>2r</a:t>
            </a:r>
            <a:r>
              <a:rPr lang="en-CA" sz="4000" dirty="0">
                <a:solidFill>
                  <a:prstClr val="black"/>
                </a:solidFill>
                <a:latin typeface="Comic Sans MS" pitchFamily="66" charset="0"/>
                <a:ea typeface="Cambria Math"/>
              </a:rPr>
              <a:t> : p, q, r ≥ 0</a:t>
            </a:r>
            <a:r>
              <a:rPr lang="en-CA" sz="4000" dirty="0">
                <a:solidFill>
                  <a:prstClr val="black"/>
                </a:solidFill>
                <a:latin typeface="Cambria Math"/>
                <a:ea typeface="Cambria Math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472729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642" name="Group 90"/>
          <p:cNvGraphicFramePr>
            <a:graphicFrameLocks noGrp="1"/>
          </p:cNvGraphicFramePr>
          <p:nvPr>
            <p:ph idx="1"/>
          </p:nvPr>
        </p:nvGraphicFramePr>
        <p:xfrm>
          <a:off x="304800" y="3048000"/>
          <a:ext cx="5410200" cy="3110001"/>
        </p:xfrm>
        <a:graphic>
          <a:graphicData uri="http://schemas.openxmlformats.org/drawingml/2006/table">
            <a:tbl>
              <a:tblPr/>
              <a:tblGrid>
                <a:gridCol w="1066800"/>
                <a:gridCol w="990600"/>
                <a:gridCol w="1066800"/>
                <a:gridCol w="1066800"/>
                <a:gridCol w="1219200"/>
              </a:tblGrid>
              <a:tr h="10301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State</a:t>
                      </a:r>
                    </a:p>
                  </a:txBody>
                  <a:tcPr marT="45711" marB="45711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Input</a:t>
                      </a:r>
                    </a:p>
                  </a:txBody>
                  <a:tcPr marT="45711" marB="45711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Pop</a:t>
                      </a:r>
                    </a:p>
                  </a:txBody>
                  <a:tcPr marT="45711" marB="45711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Next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state</a:t>
                      </a:r>
                    </a:p>
                  </a:txBody>
                  <a:tcPr marT="45711" marB="45711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Push</a:t>
                      </a:r>
                    </a:p>
                  </a:txBody>
                  <a:tcPr marT="45711" marB="45711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</a:t>
                      </a:r>
                    </a:p>
                  </a:txBody>
                  <a:tcPr marT="45711" marB="45711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</a:p>
                  </a:txBody>
                  <a:tcPr marT="45711" marB="45711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ε</a:t>
                      </a:r>
                    </a:p>
                  </a:txBody>
                  <a:tcPr marT="45711" marB="45711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</a:t>
                      </a:r>
                    </a:p>
                  </a:txBody>
                  <a:tcPr marT="45711" marB="45711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</a:t>
                      </a:r>
                    </a:p>
                  </a:txBody>
                  <a:tcPr marT="45711" marB="45711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</a:t>
                      </a:r>
                    </a:p>
                  </a:txBody>
                  <a:tcPr marT="45711" marB="45711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</a:p>
                  </a:txBody>
                  <a:tcPr marT="45711" marB="45711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</a:p>
                  </a:txBody>
                  <a:tcPr marT="45711" marB="45711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</a:t>
                      </a:r>
                    </a:p>
                  </a:txBody>
                  <a:tcPr marT="45711" marB="45711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ε</a:t>
                      </a:r>
                    </a:p>
                  </a:txBody>
                  <a:tcPr marT="45711" marB="45711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53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</a:t>
                      </a:r>
                    </a:p>
                  </a:txBody>
                  <a:tcPr marT="45711" marB="45711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</a:t>
                      </a:r>
                    </a:p>
                  </a:txBody>
                  <a:tcPr marT="45711" marB="45711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ε</a:t>
                      </a:r>
                    </a:p>
                  </a:txBody>
                  <a:tcPr marT="45711" marB="45711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</a:t>
                      </a:r>
                    </a:p>
                  </a:txBody>
                  <a:tcPr marT="45711" marB="45711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</a:p>
                  </a:txBody>
                  <a:tcPr marT="45711" marB="45711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</a:t>
                      </a:r>
                    </a:p>
                  </a:txBody>
                  <a:tcPr marT="45711" marB="45711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</a:t>
                      </a:r>
                    </a:p>
                  </a:txBody>
                  <a:tcPr marT="45711" marB="45711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</a:t>
                      </a:r>
                    </a:p>
                  </a:txBody>
                  <a:tcPr marT="45711" marB="45711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</a:t>
                      </a:r>
                    </a:p>
                  </a:txBody>
                  <a:tcPr marT="45711" marB="45711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ε</a:t>
                      </a:r>
                    </a:p>
                  </a:txBody>
                  <a:tcPr marT="45711" marB="45711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7448" name="Text Box 91"/>
          <p:cNvSpPr txBox="1">
            <a:spLocks noChangeArrowheads="1"/>
          </p:cNvSpPr>
          <p:nvPr/>
        </p:nvSpPr>
        <p:spPr bwMode="auto">
          <a:xfrm>
            <a:off x="381000" y="228600"/>
            <a:ext cx="8534400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dirty="0">
                <a:solidFill>
                  <a:srgbClr val="333399"/>
                </a:solidFill>
              </a:rPr>
              <a:t>L= {w in {a, b}* : w has the same number of a’s and b’s}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</a:rPr>
              <a:t>Start state: s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</a:rPr>
              <a:t>Final states: {s}</a:t>
            </a:r>
          </a:p>
        </p:txBody>
      </p:sp>
    </p:spTree>
    <p:extLst>
      <p:ext uri="{BB962C8B-B14F-4D97-AF65-F5344CB8AC3E}">
        <p14:creationId xmlns:p14="http://schemas.microsoft.com/office/powerpoint/2010/main" val="20223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711" name="Group 87"/>
          <p:cNvGraphicFramePr>
            <a:graphicFrameLocks noGrp="1"/>
          </p:cNvGraphicFramePr>
          <p:nvPr>
            <p:ph idx="1"/>
          </p:nvPr>
        </p:nvGraphicFramePr>
        <p:xfrm>
          <a:off x="381000" y="1447800"/>
          <a:ext cx="5334000" cy="5089890"/>
        </p:xfrm>
        <a:graphic>
          <a:graphicData uri="http://schemas.openxmlformats.org/drawingml/2006/table">
            <a:tbl>
              <a:tblPr/>
              <a:tblGrid>
                <a:gridCol w="1143000"/>
                <a:gridCol w="1066800"/>
                <a:gridCol w="990600"/>
                <a:gridCol w="990600"/>
                <a:gridCol w="1143000"/>
              </a:tblGrid>
              <a:tr h="9447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State</a:t>
                      </a:r>
                    </a:p>
                  </a:txBody>
                  <a:tcPr marT="45705" marB="4570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Input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Pop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Next state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Push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0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</a:t>
                      </a:r>
                    </a:p>
                  </a:txBody>
                  <a:tcPr marT="45705" marB="45705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ε</a:t>
                      </a:r>
                    </a:p>
                  </a:txBody>
                  <a:tcPr marT="45705" marB="45705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ε</a:t>
                      </a:r>
                    </a:p>
                  </a:txBody>
                  <a:tcPr marT="45705" marB="45705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marT="45705" marB="45705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</a:t>
                      </a:r>
                    </a:p>
                  </a:txBody>
                  <a:tcPr marT="45705" marB="45705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0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marT="45705" marB="45705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</a:p>
                  </a:txBody>
                  <a:tcPr marT="45705" marB="45705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</a:t>
                      </a:r>
                    </a:p>
                  </a:txBody>
                  <a:tcPr marT="45705" marB="45705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marT="45705" marB="45705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BX</a:t>
                      </a:r>
                    </a:p>
                  </a:txBody>
                  <a:tcPr marT="45705" marB="45705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0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marT="45705" marB="45705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</a:p>
                  </a:txBody>
                  <a:tcPr marT="45705" marB="45705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</a:p>
                  </a:txBody>
                  <a:tcPr marT="45705" marB="45705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marT="45705" marB="45705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ε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5" marB="45705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0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marT="45705" marB="45705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</a:p>
                  </a:txBody>
                  <a:tcPr marT="45705" marB="45705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</a:t>
                      </a:r>
                    </a:p>
                  </a:txBody>
                  <a:tcPr marT="45705" marB="45705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marT="45705" marB="45705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BB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5" marB="45705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0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marT="45705" marB="45705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</a:t>
                      </a:r>
                    </a:p>
                  </a:txBody>
                  <a:tcPr marT="45705" marB="45705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</a:t>
                      </a:r>
                    </a:p>
                  </a:txBody>
                  <a:tcPr marT="45705" marB="45705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marT="45705" marB="45705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AX</a:t>
                      </a:r>
                    </a:p>
                  </a:txBody>
                  <a:tcPr marT="45705" marB="45705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0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marT="45705" marB="45705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</a:t>
                      </a:r>
                    </a:p>
                  </a:txBody>
                  <a:tcPr marT="45705" marB="45705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</a:p>
                  </a:txBody>
                  <a:tcPr marT="45705" marB="45705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marT="45705" marB="45705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AA</a:t>
                      </a:r>
                    </a:p>
                  </a:txBody>
                  <a:tcPr marT="45705" marB="45705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0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marT="45705" marB="45705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</a:t>
                      </a:r>
                    </a:p>
                  </a:txBody>
                  <a:tcPr marT="45705" marB="45705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</a:t>
                      </a:r>
                    </a:p>
                  </a:txBody>
                  <a:tcPr marT="45705" marB="45705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marT="45705" marB="45705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ε</a:t>
                      </a:r>
                    </a:p>
                  </a:txBody>
                  <a:tcPr marT="45705" marB="45705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0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marT="45705" marB="45705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ε</a:t>
                      </a:r>
                    </a:p>
                  </a:txBody>
                  <a:tcPr marT="45705" marB="45705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</a:t>
                      </a:r>
                    </a:p>
                  </a:txBody>
                  <a:tcPr marT="45705" marB="45705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</a:t>
                      </a:r>
                    </a:p>
                  </a:txBody>
                  <a:tcPr marT="45705" marB="45705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ε</a:t>
                      </a:r>
                    </a:p>
                  </a:txBody>
                  <a:tcPr marT="45705" marB="45705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8496" name="Text Box 88"/>
          <p:cNvSpPr txBox="1">
            <a:spLocks noChangeArrowheads="1"/>
          </p:cNvSpPr>
          <p:nvPr/>
        </p:nvSpPr>
        <p:spPr bwMode="auto">
          <a:xfrm>
            <a:off x="457200" y="228600"/>
            <a:ext cx="8686800" cy="109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2400">
                <a:solidFill>
                  <a:srgbClr val="333399"/>
                </a:solidFill>
              </a:rPr>
              <a:t>L= {w in {a, b}* : w has the same number of a’s and b’s}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2800">
                <a:solidFill>
                  <a:srgbClr val="000000"/>
                </a:solidFill>
              </a:rPr>
              <a:t>State state: s, Final states: {f}</a:t>
            </a:r>
          </a:p>
        </p:txBody>
      </p:sp>
      <p:sp>
        <p:nvSpPr>
          <p:cNvPr id="18497" name="Text Box 89"/>
          <p:cNvSpPr txBox="1">
            <a:spLocks noChangeArrowheads="1"/>
          </p:cNvSpPr>
          <p:nvPr/>
        </p:nvSpPr>
        <p:spPr bwMode="auto">
          <a:xfrm>
            <a:off x="5943600" y="1524000"/>
            <a:ext cx="2895600" cy="4967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>
                <a:solidFill>
                  <a:srgbClr val="FF0000"/>
                </a:solidFill>
              </a:rPr>
              <a:t>A more deterministic solution: 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>
                <a:solidFill>
                  <a:srgbClr val="008000"/>
                </a:solidFill>
              </a:rPr>
              <a:t>Stack will never contain both A’s and B’s.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>
                <a:solidFill>
                  <a:srgbClr val="333399"/>
                </a:solidFill>
              </a:rPr>
              <a:t>X- bottom of stack marker.</a:t>
            </a:r>
          </a:p>
        </p:txBody>
      </p:sp>
    </p:spTree>
    <p:extLst>
      <p:ext uri="{BB962C8B-B14F-4D97-AF65-F5344CB8AC3E}">
        <p14:creationId xmlns:p14="http://schemas.microsoft.com/office/powerpoint/2010/main" val="143483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4"/>
          <p:cNvSpPr txBox="1">
            <a:spLocks noChangeArrowheads="1"/>
          </p:cNvSpPr>
          <p:nvPr/>
        </p:nvSpPr>
        <p:spPr bwMode="auto">
          <a:xfrm>
            <a:off x="381000" y="533400"/>
            <a:ext cx="8458200" cy="496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>
                <a:solidFill>
                  <a:srgbClr val="FF0000"/>
                </a:solidFill>
              </a:rPr>
              <a:t>Parse Trees-</a:t>
            </a:r>
            <a:r>
              <a:rPr lang="en-US">
                <a:solidFill>
                  <a:srgbClr val="000000"/>
                </a:solidFill>
              </a:rPr>
              <a:t> G = (V, </a:t>
            </a:r>
            <a:r>
              <a:rPr lang="el-GR">
                <a:solidFill>
                  <a:srgbClr val="000000"/>
                </a:solidFill>
              </a:rPr>
              <a:t>Σ</a:t>
            </a:r>
            <a:r>
              <a:rPr lang="en-US">
                <a:solidFill>
                  <a:srgbClr val="000000"/>
                </a:solidFill>
              </a:rPr>
              <a:t>, R S)</a:t>
            </a:r>
            <a:endParaRPr lang="el-GR">
              <a:solidFill>
                <a:srgbClr val="000000"/>
              </a:solidFill>
            </a:endParaRP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</a:rPr>
              <a:t>Nodes of parse trees are each labelled with one symbol from V </a:t>
            </a:r>
            <a:r>
              <a:rPr lang="en-US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⋃ {</a:t>
            </a:r>
            <a:r>
              <a:rPr lang="el-GR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ε</a:t>
            </a:r>
            <a:r>
              <a:rPr lang="en-US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} </a:t>
            </a:r>
            <a:r>
              <a:rPr lang="en-US">
                <a:solidFill>
                  <a:srgbClr val="000000"/>
                </a:solidFill>
              </a:rPr>
              <a:t>.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</a:rPr>
              <a:t>Node at top- </a:t>
            </a:r>
            <a:r>
              <a:rPr lang="en-US">
                <a:solidFill>
                  <a:srgbClr val="FF0000"/>
                </a:solidFill>
              </a:rPr>
              <a:t>root</a:t>
            </a:r>
            <a:r>
              <a:rPr lang="en-US">
                <a:solidFill>
                  <a:srgbClr val="000000"/>
                </a:solidFill>
              </a:rPr>
              <a:t>, labelled with start symbol S.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>
                <a:solidFill>
                  <a:srgbClr val="FF0000"/>
                </a:solidFill>
              </a:rPr>
              <a:t>Leaves</a:t>
            </a:r>
            <a:r>
              <a:rPr lang="en-US">
                <a:solidFill>
                  <a:srgbClr val="000000"/>
                </a:solidFill>
              </a:rPr>
              <a:t>- nodes at the bottom.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>
                <a:solidFill>
                  <a:srgbClr val="FF0000"/>
                </a:solidFill>
              </a:rPr>
              <a:t>Yield</a:t>
            </a:r>
            <a:r>
              <a:rPr lang="en-US">
                <a:solidFill>
                  <a:srgbClr val="000000"/>
                </a:solidFill>
              </a:rPr>
              <a:t>- concatenate together the labels on the leaves going from left to right.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5" descr="par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04800"/>
            <a:ext cx="5715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Text Box 6"/>
          <p:cNvSpPr txBox="1">
            <a:spLocks noChangeArrowheads="1"/>
          </p:cNvSpPr>
          <p:nvPr/>
        </p:nvSpPr>
        <p:spPr bwMode="auto">
          <a:xfrm>
            <a:off x="6096000" y="1295400"/>
            <a:ext cx="2514600" cy="2528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>
                <a:solidFill>
                  <a:srgbClr val="333399"/>
                </a:solidFill>
              </a:rPr>
              <a:t>Find the leftmost derivation for this parse tree.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 descr="parse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04800"/>
            <a:ext cx="57912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Text Box 5"/>
          <p:cNvSpPr txBox="1">
            <a:spLocks noChangeArrowheads="1"/>
          </p:cNvSpPr>
          <p:nvPr/>
        </p:nvSpPr>
        <p:spPr bwMode="auto">
          <a:xfrm>
            <a:off x="5867400" y="685800"/>
            <a:ext cx="2819400" cy="326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>
                <a:solidFill>
                  <a:srgbClr val="FF0000"/>
                </a:solidFill>
              </a:rPr>
              <a:t>To pump: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>
                <a:solidFill>
                  <a:srgbClr val="333399"/>
                </a:solidFill>
              </a:rPr>
              <a:t>Look for a path from root with a repeated non-terminal.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 descr="parse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81000"/>
            <a:ext cx="5867400" cy="578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Text Box 5"/>
          <p:cNvSpPr txBox="1">
            <a:spLocks noChangeArrowheads="1"/>
          </p:cNvSpPr>
          <p:nvPr/>
        </p:nvSpPr>
        <p:spPr bwMode="auto">
          <a:xfrm>
            <a:off x="5791200" y="304800"/>
            <a:ext cx="3352800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</a:rPr>
              <a:t>Path: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</a:rPr>
              <a:t>S </a:t>
            </a:r>
            <a:r>
              <a:rPr lang="en-US">
                <a:solidFill>
                  <a:srgbClr val="66FF33"/>
                </a:solidFill>
              </a:rPr>
              <a:t>-</a:t>
            </a:r>
            <a:r>
              <a:rPr lang="en-US">
                <a:solidFill>
                  <a:srgbClr val="000000"/>
                </a:solidFill>
              </a:rPr>
              <a:t> </a:t>
            </a:r>
            <a:r>
              <a:rPr lang="en-US">
                <a:solidFill>
                  <a:srgbClr val="FF0000"/>
                </a:solidFill>
              </a:rPr>
              <a:t>A</a:t>
            </a:r>
            <a:r>
              <a:rPr lang="en-US">
                <a:solidFill>
                  <a:srgbClr val="66FF33"/>
                </a:solidFill>
              </a:rPr>
              <a:t> -</a:t>
            </a:r>
            <a:r>
              <a:rPr lang="en-US">
                <a:solidFill>
                  <a:srgbClr val="000000"/>
                </a:solidFill>
              </a:rPr>
              <a:t> T </a:t>
            </a:r>
            <a:r>
              <a:rPr lang="en-US">
                <a:solidFill>
                  <a:srgbClr val="66FF33"/>
                </a:solidFill>
              </a:rPr>
              <a:t>-</a:t>
            </a:r>
            <a:r>
              <a:rPr lang="en-US">
                <a:solidFill>
                  <a:srgbClr val="000000"/>
                </a:solidFill>
              </a:rPr>
              <a:t> </a:t>
            </a:r>
            <a:r>
              <a:rPr lang="en-US">
                <a:solidFill>
                  <a:srgbClr val="FF0000"/>
                </a:solidFill>
              </a:rPr>
              <a:t>A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>
                <a:solidFill>
                  <a:srgbClr val="FF0000"/>
                </a:solidFill>
              </a:rPr>
              <a:t>Non-terminal A is repeated.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 descr="parse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"/>
            <a:ext cx="6019800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Text Box 5"/>
          <p:cNvSpPr txBox="1">
            <a:spLocks noChangeArrowheads="1"/>
          </p:cNvSpPr>
          <p:nvPr/>
        </p:nvSpPr>
        <p:spPr bwMode="auto">
          <a:xfrm>
            <a:off x="5638800" y="457200"/>
            <a:ext cx="2895600" cy="204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>
                <a:solidFill>
                  <a:srgbClr val="FF0000"/>
                </a:solidFill>
              </a:rPr>
              <a:t>Yield from second copy downwards gives x.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 descr="parse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0"/>
            <a:ext cx="6477000" cy="604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Text Box 5"/>
          <p:cNvSpPr txBox="1">
            <a:spLocks noChangeArrowheads="1"/>
          </p:cNvSpPr>
          <p:nvPr/>
        </p:nvSpPr>
        <p:spPr bwMode="auto">
          <a:xfrm>
            <a:off x="5257800" y="457200"/>
            <a:ext cx="36576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</a:rPr>
              <a:t>Consider tree from first copy downwards.</a:t>
            </a:r>
          </a:p>
        </p:txBody>
      </p:sp>
      <p:sp>
        <p:nvSpPr>
          <p:cNvPr id="22532" name="Text Box 6"/>
          <p:cNvSpPr txBox="1">
            <a:spLocks noChangeArrowheads="1"/>
          </p:cNvSpPr>
          <p:nvPr/>
        </p:nvSpPr>
        <p:spPr bwMode="auto">
          <a:xfrm>
            <a:off x="228600" y="4191000"/>
            <a:ext cx="21336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</a:rPr>
              <a:t>Yield before x is v.</a:t>
            </a:r>
          </a:p>
        </p:txBody>
      </p:sp>
      <p:sp>
        <p:nvSpPr>
          <p:cNvPr id="22533" name="Text Box 7"/>
          <p:cNvSpPr txBox="1">
            <a:spLocks noChangeArrowheads="1"/>
          </p:cNvSpPr>
          <p:nvPr/>
        </p:nvSpPr>
        <p:spPr bwMode="auto">
          <a:xfrm>
            <a:off x="4724400" y="5181600"/>
            <a:ext cx="25146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</a:rPr>
              <a:t>Yield after x is 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parse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127125"/>
            <a:ext cx="7162800" cy="573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6477000" y="838200"/>
            <a:ext cx="22860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</a:rPr>
              <a:t>Yield after y is z.</a:t>
            </a: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304800" y="381000"/>
            <a:ext cx="2057400" cy="2528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</a:rPr>
              <a:t>Yield of whole tree before v is u.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3" descr="parse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533400"/>
            <a:ext cx="5715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2" descr="parse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3810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5" descr="parsex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4343400"/>
            <a:ext cx="1714500" cy="209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1" name="Text Box 6"/>
          <p:cNvSpPr txBox="1">
            <a:spLocks noChangeArrowheads="1"/>
          </p:cNvSpPr>
          <p:nvPr/>
        </p:nvSpPr>
        <p:spPr bwMode="auto">
          <a:xfrm>
            <a:off x="838200" y="4114800"/>
            <a:ext cx="3200400" cy="204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</a:rPr>
              <a:t>Cut off part of tree from second copy downwards.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3555" y="260648"/>
            <a:ext cx="8784976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200" dirty="0">
                <a:solidFill>
                  <a:prstClr val="black"/>
                </a:solidFill>
                <a:latin typeface="Comic Sans MS" pitchFamily="66" charset="0"/>
              </a:rPr>
              <a:t>Midterm tutorial: Monday June 25 at 7:30pm, </a:t>
            </a:r>
            <a:r>
              <a:rPr lang="en-CA" sz="3200" dirty="0">
                <a:solidFill>
                  <a:srgbClr val="FF0000"/>
                </a:solidFill>
                <a:latin typeface="Comic Sans MS" pitchFamily="66" charset="0"/>
              </a:rPr>
              <a:t>ECS 116</a:t>
            </a:r>
            <a:r>
              <a:rPr lang="en-CA" sz="3200" dirty="0">
                <a:solidFill>
                  <a:prstClr val="black"/>
                </a:solidFill>
                <a:latin typeface="Comic Sans MS" pitchFamily="66" charset="0"/>
              </a:rPr>
              <a:t>.</a:t>
            </a:r>
          </a:p>
          <a:p>
            <a:endParaRPr lang="en-CA" sz="3200" dirty="0">
              <a:solidFill>
                <a:prstClr val="black"/>
              </a:solidFill>
              <a:latin typeface="Comic Sans MS" pitchFamily="66" charset="0"/>
            </a:endParaRPr>
          </a:p>
          <a:p>
            <a:r>
              <a:rPr lang="en-CA" sz="3200" dirty="0">
                <a:solidFill>
                  <a:prstClr val="black"/>
                </a:solidFill>
                <a:latin typeface="Comic Sans MS" pitchFamily="66" charset="0"/>
              </a:rPr>
              <a:t>Tutorial this week: Bring any questions you have about assignment #3 or old midterms. Material covered if you have no other questions: Context-free grammars and Pushdown Automata.</a:t>
            </a:r>
          </a:p>
          <a:p>
            <a:endParaRPr lang="en-CA" sz="3200" dirty="0">
              <a:solidFill>
                <a:prstClr val="black"/>
              </a:solidFill>
              <a:latin typeface="Comic Sans MS" pitchFamily="66" charset="0"/>
            </a:endParaRPr>
          </a:p>
          <a:p>
            <a:r>
              <a:rPr lang="en-CA" sz="3200" dirty="0">
                <a:solidFill>
                  <a:prstClr val="black"/>
                </a:solidFill>
                <a:latin typeface="Comic Sans MS" pitchFamily="66" charset="0"/>
              </a:rPr>
              <a:t>Assignment #3 is due at the beginning of class on Tuesday June 26. </a:t>
            </a:r>
          </a:p>
          <a:p>
            <a:endParaRPr lang="en-CA" sz="3200" dirty="0">
              <a:solidFill>
                <a:prstClr val="black"/>
              </a:solidFill>
              <a:latin typeface="Comic Sans MS" pitchFamily="66" charset="0"/>
            </a:endParaRPr>
          </a:p>
          <a:p>
            <a:endParaRPr lang="en-CA" sz="2600" dirty="0">
              <a:solidFill>
                <a:prstClr val="black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9347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parse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3733800" cy="298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Picture 4" descr="parse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685800"/>
            <a:ext cx="5715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4" name="Text Box 5"/>
          <p:cNvSpPr txBox="1">
            <a:spLocks noChangeArrowheads="1"/>
          </p:cNvSpPr>
          <p:nvPr/>
        </p:nvSpPr>
        <p:spPr bwMode="auto">
          <a:xfrm>
            <a:off x="762000" y="3657600"/>
            <a:ext cx="2514600" cy="204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</a:rPr>
              <a:t>Cut off part from first copy downwards.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parse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81000"/>
            <a:ext cx="45720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4" descr="parse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3505200"/>
            <a:ext cx="5048250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8" name="Text Box 5"/>
          <p:cNvSpPr txBox="1">
            <a:spLocks noChangeArrowheads="1"/>
          </p:cNvSpPr>
          <p:nvPr/>
        </p:nvSpPr>
        <p:spPr bwMode="auto">
          <a:xfrm>
            <a:off x="5562600" y="609600"/>
            <a:ext cx="29718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>
                <a:solidFill>
                  <a:srgbClr val="333399"/>
                </a:solidFill>
              </a:rPr>
              <a:t>To pump zero times:</a:t>
            </a:r>
          </a:p>
        </p:txBody>
      </p:sp>
      <p:sp>
        <p:nvSpPr>
          <p:cNvPr id="26629" name="Text Box 6"/>
          <p:cNvSpPr txBox="1">
            <a:spLocks noChangeArrowheads="1"/>
          </p:cNvSpPr>
          <p:nvPr/>
        </p:nvSpPr>
        <p:spPr bwMode="auto">
          <a:xfrm>
            <a:off x="533400" y="4572000"/>
            <a:ext cx="2743200" cy="277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>
                <a:solidFill>
                  <a:srgbClr val="333399"/>
                </a:solidFill>
              </a:rPr>
              <a:t>New yield: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>
                <a:solidFill>
                  <a:srgbClr val="333399"/>
                </a:solidFill>
              </a:rPr>
              <a:t>u x z = b bc c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>
                <a:solidFill>
                  <a:srgbClr val="333399"/>
                </a:solidFill>
              </a:rPr>
              <a:t>= u v</a:t>
            </a:r>
            <a:r>
              <a:rPr lang="en-US" baseline="30000">
                <a:solidFill>
                  <a:srgbClr val="333399"/>
                </a:solidFill>
              </a:rPr>
              <a:t>0 </a:t>
            </a:r>
            <a:r>
              <a:rPr lang="en-US">
                <a:solidFill>
                  <a:srgbClr val="333399"/>
                </a:solidFill>
              </a:rPr>
              <a:t>x y</a:t>
            </a:r>
            <a:r>
              <a:rPr lang="en-US" baseline="30000">
                <a:solidFill>
                  <a:srgbClr val="333399"/>
                </a:solidFill>
              </a:rPr>
              <a:t>0 </a:t>
            </a:r>
            <a:r>
              <a:rPr lang="en-US">
                <a:solidFill>
                  <a:srgbClr val="333399"/>
                </a:solidFill>
              </a:rPr>
              <a:t>z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en-US">
              <a:solidFill>
                <a:srgbClr val="3333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4" descr="parse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25" y="1143000"/>
            <a:ext cx="5476875" cy="547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2" descr="parse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4241800" cy="636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Text Box 5"/>
          <p:cNvSpPr txBox="1">
            <a:spLocks noChangeArrowheads="1"/>
          </p:cNvSpPr>
          <p:nvPr/>
        </p:nvSpPr>
        <p:spPr bwMode="auto">
          <a:xfrm>
            <a:off x="4343400" y="381000"/>
            <a:ext cx="3886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</a:rPr>
              <a:t>To pump twice: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parse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066800"/>
            <a:ext cx="5476875" cy="547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Text Box 4"/>
          <p:cNvSpPr txBox="1">
            <a:spLocks noChangeArrowheads="1"/>
          </p:cNvSpPr>
          <p:nvPr/>
        </p:nvSpPr>
        <p:spPr bwMode="auto">
          <a:xfrm>
            <a:off x="304800" y="381000"/>
            <a:ext cx="3886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</a:rPr>
              <a:t>Pumping twice:</a:t>
            </a:r>
          </a:p>
        </p:txBody>
      </p:sp>
      <p:sp>
        <p:nvSpPr>
          <p:cNvPr id="28676" name="Text Box 5"/>
          <p:cNvSpPr txBox="1">
            <a:spLocks noChangeArrowheads="1"/>
          </p:cNvSpPr>
          <p:nvPr/>
        </p:nvSpPr>
        <p:spPr bwMode="auto">
          <a:xfrm>
            <a:off x="6019800" y="457200"/>
            <a:ext cx="2590800" cy="2043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>
                <a:solidFill>
                  <a:srgbClr val="333399"/>
                </a:solidFill>
              </a:rPr>
              <a:t>New yield is: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>
                <a:solidFill>
                  <a:srgbClr val="333399"/>
                </a:solidFill>
              </a:rPr>
              <a:t>u v v x y y z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>
                <a:solidFill>
                  <a:srgbClr val="333399"/>
                </a:solidFill>
              </a:rPr>
              <a:t>= u v</a:t>
            </a:r>
            <a:r>
              <a:rPr lang="en-US" baseline="30000">
                <a:solidFill>
                  <a:srgbClr val="333399"/>
                </a:solidFill>
              </a:rPr>
              <a:t>2 </a:t>
            </a:r>
            <a:r>
              <a:rPr lang="en-US">
                <a:solidFill>
                  <a:srgbClr val="333399"/>
                </a:solidFill>
              </a:rPr>
              <a:t>x y</a:t>
            </a:r>
            <a:r>
              <a:rPr lang="en-US" baseline="30000">
                <a:solidFill>
                  <a:srgbClr val="333399"/>
                </a:solidFill>
              </a:rPr>
              <a:t>2 </a:t>
            </a:r>
            <a:r>
              <a:rPr lang="en-US">
                <a:solidFill>
                  <a:srgbClr val="333399"/>
                </a:solidFill>
              </a:rPr>
              <a:t>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3"/>
          <p:cNvSpPr txBox="1">
            <a:spLocks noChangeArrowheads="1"/>
          </p:cNvSpPr>
          <p:nvPr/>
        </p:nvSpPr>
        <p:spPr bwMode="auto">
          <a:xfrm>
            <a:off x="304800" y="381000"/>
            <a:ext cx="25146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</a:rPr>
              <a:t>To pump three times:</a:t>
            </a:r>
          </a:p>
        </p:txBody>
      </p:sp>
      <p:sp>
        <p:nvSpPr>
          <p:cNvPr id="29699" name="Text Box 4"/>
          <p:cNvSpPr txBox="1">
            <a:spLocks noChangeArrowheads="1"/>
          </p:cNvSpPr>
          <p:nvPr/>
        </p:nvSpPr>
        <p:spPr bwMode="auto">
          <a:xfrm>
            <a:off x="457200" y="3048000"/>
            <a:ext cx="2590800" cy="2043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>
                <a:solidFill>
                  <a:srgbClr val="333399"/>
                </a:solidFill>
              </a:rPr>
              <a:t>New yield is: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>
                <a:solidFill>
                  <a:srgbClr val="333399"/>
                </a:solidFill>
              </a:rPr>
              <a:t>u vvv x yyy z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>
                <a:solidFill>
                  <a:srgbClr val="333399"/>
                </a:solidFill>
              </a:rPr>
              <a:t>= u v</a:t>
            </a:r>
            <a:r>
              <a:rPr lang="en-US" baseline="30000">
                <a:solidFill>
                  <a:srgbClr val="333399"/>
                </a:solidFill>
              </a:rPr>
              <a:t>3 </a:t>
            </a:r>
            <a:r>
              <a:rPr lang="en-US">
                <a:solidFill>
                  <a:srgbClr val="333399"/>
                </a:solidFill>
              </a:rPr>
              <a:t>x y</a:t>
            </a:r>
            <a:r>
              <a:rPr lang="en-US" baseline="30000">
                <a:solidFill>
                  <a:srgbClr val="333399"/>
                </a:solidFill>
              </a:rPr>
              <a:t>3 </a:t>
            </a:r>
            <a:r>
              <a:rPr lang="en-US">
                <a:solidFill>
                  <a:srgbClr val="333399"/>
                </a:solidFill>
              </a:rPr>
              <a:t>z</a:t>
            </a:r>
          </a:p>
        </p:txBody>
      </p:sp>
      <p:pic>
        <p:nvPicPr>
          <p:cNvPr id="29700" name="Picture 6" descr="parse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95250"/>
            <a:ext cx="5667375" cy="676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685800" y="685800"/>
            <a:ext cx="25146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</a:rPr>
              <a:t>To pump n times:</a:t>
            </a:r>
          </a:p>
        </p:txBody>
      </p:sp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762000" y="2667000"/>
            <a:ext cx="25908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>
                <a:solidFill>
                  <a:srgbClr val="333399"/>
                </a:solidFill>
              </a:rPr>
              <a:t>New yield is: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>
                <a:solidFill>
                  <a:srgbClr val="333399"/>
                </a:solidFill>
              </a:rPr>
              <a:t>= u v</a:t>
            </a:r>
            <a:r>
              <a:rPr lang="en-US" baseline="30000">
                <a:solidFill>
                  <a:srgbClr val="333399"/>
                </a:solidFill>
              </a:rPr>
              <a:t>n </a:t>
            </a:r>
            <a:r>
              <a:rPr lang="en-US">
                <a:solidFill>
                  <a:srgbClr val="333399"/>
                </a:solidFill>
              </a:rPr>
              <a:t>x y</a:t>
            </a:r>
            <a:r>
              <a:rPr lang="en-US" baseline="30000">
                <a:solidFill>
                  <a:srgbClr val="333399"/>
                </a:solidFill>
              </a:rPr>
              <a:t>n </a:t>
            </a:r>
            <a:r>
              <a:rPr lang="en-US">
                <a:solidFill>
                  <a:srgbClr val="333399"/>
                </a:solidFill>
              </a:rPr>
              <a:t>z</a:t>
            </a:r>
          </a:p>
        </p:txBody>
      </p:sp>
      <p:pic>
        <p:nvPicPr>
          <p:cNvPr id="30724" name="Picture 5" descr="parse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81000"/>
            <a:ext cx="4408488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304800" y="228600"/>
            <a:ext cx="8305800" cy="643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>
                <a:solidFill>
                  <a:srgbClr val="FF0000"/>
                </a:solidFill>
              </a:rPr>
              <a:t>The Pumping Theorem for Context-Free Languages: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</a:rPr>
              <a:t>Let G be a context-free grammar.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</a:rPr>
              <a:t>Then there exists some constant k which depends on G such that for any string w which is generated by G with |w| ≥ k,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</a:rPr>
              <a:t>there exists u, v, x, y, z, such that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FontTx/>
              <a:buAutoNum type="arabicPeriod"/>
            </a:pPr>
            <a:r>
              <a:rPr lang="en-US">
                <a:solidFill>
                  <a:srgbClr val="000000"/>
                </a:solidFill>
              </a:rPr>
              <a:t>   w= u v x y z,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FontTx/>
              <a:buAutoNum type="arabicPeriod"/>
            </a:pPr>
            <a:r>
              <a:rPr lang="en-US">
                <a:solidFill>
                  <a:srgbClr val="000000"/>
                </a:solidFill>
              </a:rPr>
              <a:t>   |v| + |y| ≥ 1, and 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FontTx/>
              <a:buAutoNum type="arabicPeriod"/>
            </a:pPr>
            <a:r>
              <a:rPr lang="en-US">
                <a:solidFill>
                  <a:srgbClr val="000000"/>
                </a:solidFill>
              </a:rPr>
              <a:t>   u v</a:t>
            </a:r>
            <a:r>
              <a:rPr lang="en-US" baseline="30000">
                <a:solidFill>
                  <a:srgbClr val="000000"/>
                </a:solidFill>
              </a:rPr>
              <a:t>n </a:t>
            </a:r>
            <a:r>
              <a:rPr lang="en-US">
                <a:solidFill>
                  <a:srgbClr val="000000"/>
                </a:solidFill>
              </a:rPr>
              <a:t>x y</a:t>
            </a:r>
            <a:r>
              <a:rPr lang="en-US" baseline="30000">
                <a:solidFill>
                  <a:srgbClr val="000000"/>
                </a:solidFill>
              </a:rPr>
              <a:t>n </a:t>
            </a:r>
            <a:r>
              <a:rPr lang="en-US">
                <a:solidFill>
                  <a:srgbClr val="000000"/>
                </a:solidFill>
              </a:rPr>
              <a:t>z is in L for all n ≥ 0.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304800" y="457200"/>
            <a:ext cx="8382000" cy="570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FontTx/>
              <a:buAutoNum type="arabicPeriod"/>
            </a:pPr>
            <a:r>
              <a:rPr lang="en-US">
                <a:solidFill>
                  <a:srgbClr val="000000"/>
                </a:solidFill>
              </a:rPr>
              <a:t>Draw a parse tree for the following derivation: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</a:rPr>
              <a:t>S </a:t>
            </a:r>
            <a:r>
              <a:rPr lang="en-US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  <a:sym typeface="Symbol" pitchFamily="18" charset="2"/>
              </a:rPr>
              <a:t></a:t>
            </a:r>
            <a:r>
              <a:rPr lang="en-US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 C A C </a:t>
            </a:r>
            <a:r>
              <a:rPr lang="en-US">
                <a:solidFill>
                  <a:srgbClr val="000000"/>
                </a:solidFill>
                <a:sym typeface="Symbol" pitchFamily="18" charset="2"/>
              </a:rPr>
              <a:t></a:t>
            </a:r>
            <a:r>
              <a:rPr lang="en-US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 C A b b </a:t>
            </a:r>
            <a:r>
              <a:rPr lang="en-US">
                <a:solidFill>
                  <a:srgbClr val="000000"/>
                </a:solidFill>
                <a:sym typeface="Symbol" pitchFamily="18" charset="2"/>
              </a:rPr>
              <a:t></a:t>
            </a:r>
            <a:r>
              <a:rPr lang="en-US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 b b A b b</a:t>
            </a:r>
            <a:r>
              <a:rPr lang="en-US">
                <a:solidFill>
                  <a:srgbClr val="000000"/>
                </a:solidFill>
                <a:sym typeface="Symbol" pitchFamily="18" charset="2"/>
              </a:rPr>
              <a:t></a:t>
            </a:r>
            <a:r>
              <a:rPr lang="en-US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  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      b b B b b </a:t>
            </a:r>
            <a:r>
              <a:rPr lang="en-US">
                <a:solidFill>
                  <a:srgbClr val="000000"/>
                </a:solidFill>
                <a:sym typeface="Symbol" pitchFamily="18" charset="2"/>
              </a:rPr>
              <a:t></a:t>
            </a:r>
            <a:r>
              <a:rPr lang="en-US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 b b a A a a b b 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      </a:t>
            </a:r>
            <a:r>
              <a:rPr lang="en-US">
                <a:solidFill>
                  <a:srgbClr val="000000"/>
                </a:solidFill>
                <a:sym typeface="Symbol" pitchFamily="18" charset="2"/>
              </a:rPr>
              <a:t></a:t>
            </a:r>
            <a:r>
              <a:rPr lang="en-US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 b b a b a a b</a:t>
            </a:r>
            <a:r>
              <a:rPr lang="en-US" sz="180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b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2. Show on your parse tree u, v, x, y, z as per the pumping theorem.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3. Prove that the language for this question is an infinite language. </a:t>
            </a:r>
          </a:p>
        </p:txBody>
      </p:sp>
    </p:spTree>
    <p:extLst>
      <p:ext uri="{BB962C8B-B14F-4D97-AF65-F5344CB8AC3E}">
        <p14:creationId xmlns:p14="http://schemas.microsoft.com/office/powerpoint/2010/main" val="2137993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6AA41C-40E7-4094-8AC8-B48EC26DAF47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pic>
        <p:nvPicPr>
          <p:cNvPr id="6147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0400" y="-1814513"/>
            <a:ext cx="14520863" cy="8672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219200"/>
            <a:ext cx="3449638" cy="1184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01725" y="5638800"/>
            <a:ext cx="1600200" cy="97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3885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620688"/>
            <a:ext cx="828092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200" dirty="0" smtClean="0">
                <a:latin typeface="Comic Sans MS" pitchFamily="66" charset="0"/>
              </a:rPr>
              <a:t>Today:</a:t>
            </a:r>
          </a:p>
          <a:p>
            <a:endParaRPr lang="en-CA" sz="3200" dirty="0">
              <a:latin typeface="Comic Sans MS" pitchFamily="66" charset="0"/>
            </a:endParaRPr>
          </a:p>
          <a:p>
            <a:r>
              <a:rPr lang="en-CA" sz="3200" dirty="0" smtClean="0">
                <a:latin typeface="Comic Sans MS" pitchFamily="66" charset="0"/>
              </a:rPr>
              <a:t>We will go back over more examples of context-free grammars, pushdown automata and parse trees. I previously went through that material fairly quickly so you would be able to do the assignment last weekend if you wanted to.</a:t>
            </a:r>
          </a:p>
          <a:p>
            <a:endParaRPr lang="en-CA" sz="3200" dirty="0">
              <a:latin typeface="Comic Sans MS" pitchFamily="66" charset="0"/>
            </a:endParaRP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924910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"/>
          <p:cNvSpPr txBox="1">
            <a:spLocks noChangeArrowheads="1"/>
          </p:cNvSpPr>
          <p:nvPr/>
        </p:nvSpPr>
        <p:spPr bwMode="auto">
          <a:xfrm>
            <a:off x="611560" y="117693"/>
            <a:ext cx="8280920" cy="6494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dirty="0" smtClean="0">
                <a:solidFill>
                  <a:srgbClr val="000000"/>
                </a:solidFill>
              </a:rPr>
              <a:t>L</a:t>
            </a:r>
            <a:r>
              <a:rPr lang="en-US" dirty="0">
                <a:solidFill>
                  <a:srgbClr val="000000"/>
                </a:solidFill>
              </a:rPr>
              <a:t>= {w </a:t>
            </a:r>
            <a:r>
              <a:rPr lang="en-US" dirty="0">
                <a:solidFill>
                  <a:srgbClr val="000000"/>
                </a:solidFill>
                <a:sym typeface="Symbol" pitchFamily="18" charset="2"/>
              </a:rPr>
              <a:t> {</a:t>
            </a:r>
            <a:r>
              <a:rPr lang="en-US" dirty="0" err="1">
                <a:solidFill>
                  <a:srgbClr val="000000"/>
                </a:solidFill>
                <a:sym typeface="Symbol" pitchFamily="18" charset="2"/>
              </a:rPr>
              <a:t>a,b</a:t>
            </a:r>
            <a:r>
              <a:rPr lang="en-US" dirty="0">
                <a:solidFill>
                  <a:srgbClr val="000000"/>
                </a:solidFill>
                <a:sym typeface="Symbol" pitchFamily="18" charset="2"/>
              </a:rPr>
              <a:t>}* : </a:t>
            </a:r>
            <a:r>
              <a:rPr lang="en-US" dirty="0" smtClean="0">
                <a:solidFill>
                  <a:srgbClr val="000000"/>
                </a:solidFill>
                <a:sym typeface="Symbol" pitchFamily="18" charset="2"/>
              </a:rPr>
              <a:t>w has </a:t>
            </a:r>
            <a:r>
              <a:rPr lang="en-US" dirty="0" err="1" smtClean="0">
                <a:solidFill>
                  <a:srgbClr val="000000"/>
                </a:solidFill>
                <a:sym typeface="Symbol" pitchFamily="18" charset="2"/>
              </a:rPr>
              <a:t>abb</a:t>
            </a:r>
            <a:r>
              <a:rPr lang="en-US" dirty="0" smtClean="0">
                <a:solidFill>
                  <a:srgbClr val="000000"/>
                </a:solidFill>
                <a:sym typeface="Symbol" pitchFamily="18" charset="2"/>
              </a:rPr>
              <a:t> and a prefix and </a:t>
            </a:r>
            <a:r>
              <a:rPr lang="en-US" dirty="0" err="1" smtClean="0">
                <a:solidFill>
                  <a:srgbClr val="000000"/>
                </a:solidFill>
                <a:sym typeface="Symbol" pitchFamily="18" charset="2"/>
              </a:rPr>
              <a:t>bba</a:t>
            </a:r>
            <a:r>
              <a:rPr lang="en-US" dirty="0" smtClean="0">
                <a:solidFill>
                  <a:srgbClr val="000000"/>
                </a:solidFill>
                <a:sym typeface="Symbol" pitchFamily="18" charset="2"/>
              </a:rPr>
              <a:t> as a suffix}</a:t>
            </a:r>
            <a:endParaRPr lang="en-US" dirty="0">
              <a:solidFill>
                <a:srgbClr val="000000"/>
              </a:solidFill>
              <a:sym typeface="Symbol" pitchFamily="18" charset="2"/>
            </a:endParaRPr>
          </a:p>
          <a:p>
            <a:pPr marL="514350" indent="-514350" eaLnBrk="1" fontAlgn="base" hangingPunct="1">
              <a:spcBef>
                <a:spcPct val="50000"/>
              </a:spcBef>
              <a:spcAft>
                <a:spcPct val="0"/>
              </a:spcAft>
              <a:buAutoNum type="arabicPeriod"/>
            </a:pPr>
            <a:r>
              <a:rPr lang="en-US" dirty="0" smtClean="0">
                <a:solidFill>
                  <a:srgbClr val="000000"/>
                </a:solidFill>
              </a:rPr>
              <a:t>Create </a:t>
            </a:r>
            <a:r>
              <a:rPr lang="en-US" dirty="0">
                <a:solidFill>
                  <a:srgbClr val="000000"/>
                </a:solidFill>
              </a:rPr>
              <a:t>a regular </a:t>
            </a:r>
            <a:r>
              <a:rPr lang="en-US" dirty="0" smtClean="0">
                <a:solidFill>
                  <a:srgbClr val="000000"/>
                </a:solidFill>
              </a:rPr>
              <a:t>context-free </a:t>
            </a:r>
            <a:r>
              <a:rPr lang="en-US" dirty="0">
                <a:solidFill>
                  <a:srgbClr val="000000"/>
                </a:solidFill>
              </a:rPr>
              <a:t>grammar that generates L</a:t>
            </a:r>
            <a:r>
              <a:rPr lang="en-US" dirty="0" smtClean="0">
                <a:solidFill>
                  <a:srgbClr val="000000"/>
                </a:solidFill>
              </a:rPr>
              <a:t>.</a:t>
            </a:r>
            <a:endParaRPr lang="en-US" dirty="0">
              <a:solidFill>
                <a:srgbClr val="FF0000"/>
              </a:solidFill>
              <a:sym typeface="Symbol" pitchFamily="18" charset="2"/>
            </a:endParaRP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  <a:sym typeface="Symbol" pitchFamily="18" charset="2"/>
              </a:rPr>
              <a:t>2. Give a context-free grammar for L that is not regular.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dirty="0">
                <a:solidFill>
                  <a:srgbClr val="333399"/>
                </a:solidFill>
                <a:sym typeface="Symbol" pitchFamily="18" charset="2"/>
              </a:rPr>
              <a:t>Recall: A regular context-free grammar can have at most one non-terminal on the RHS of each rule, if there is a non-terminal, it is the last symbol on the RHS of the rule.</a:t>
            </a:r>
          </a:p>
        </p:txBody>
      </p:sp>
    </p:spTree>
    <p:extLst>
      <p:ext uri="{BB962C8B-B14F-4D97-AF65-F5344CB8AC3E}">
        <p14:creationId xmlns:p14="http://schemas.microsoft.com/office/powerpoint/2010/main" val="113879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381000" y="1981200"/>
            <a:ext cx="8534400" cy="3938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2800">
                <a:solidFill>
                  <a:srgbClr val="FF0000"/>
                </a:solidFill>
              </a:rPr>
              <a:t>To accept, there must exist a computation which: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FontTx/>
              <a:buAutoNum type="arabicPeriod"/>
            </a:pPr>
            <a:r>
              <a:rPr lang="en-US" sz="2800">
                <a:solidFill>
                  <a:srgbClr val="000000"/>
                </a:solidFill>
              </a:rPr>
              <a:t>Starts in the start state with an empty stack. 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FontTx/>
              <a:buAutoNum type="arabicPeriod"/>
            </a:pPr>
            <a:r>
              <a:rPr lang="en-US" sz="2800">
                <a:solidFill>
                  <a:srgbClr val="000000"/>
                </a:solidFill>
              </a:rPr>
              <a:t> Applies transitions of the PDA which are applicable at each step.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FontTx/>
              <a:buAutoNum type="arabicPeriod"/>
            </a:pPr>
            <a:r>
              <a:rPr lang="en-US" sz="2800">
                <a:solidFill>
                  <a:srgbClr val="000000"/>
                </a:solidFill>
              </a:rPr>
              <a:t>  Consumes all the input.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FontTx/>
              <a:buAutoNum type="arabicPeriod"/>
            </a:pPr>
            <a:r>
              <a:rPr lang="en-US" sz="2800">
                <a:solidFill>
                  <a:srgbClr val="000000"/>
                </a:solidFill>
              </a:rPr>
              <a:t>  Terminates in a final state with an empty stack.</a:t>
            </a:r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381000" y="457200"/>
            <a:ext cx="8382000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>
                <a:solidFill>
                  <a:srgbClr val="333399"/>
                </a:solidFill>
              </a:rPr>
              <a:t>L(M)= { w </a:t>
            </a:r>
            <a:r>
              <a:rPr lang="en-US">
                <a:solidFill>
                  <a:srgbClr val="333399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  <a:sym typeface="Symbol" pitchFamily="18" charset="2"/>
              </a:rPr>
              <a:t></a:t>
            </a:r>
            <a:r>
              <a:rPr lang="en-US">
                <a:solidFill>
                  <a:srgbClr val="333399"/>
                </a:solidFill>
              </a:rPr>
              <a:t> </a:t>
            </a:r>
            <a:r>
              <a:rPr lang="el-GR">
                <a:solidFill>
                  <a:srgbClr val="333399"/>
                </a:solidFill>
              </a:rPr>
              <a:t>Σ</a:t>
            </a:r>
            <a:r>
              <a:rPr lang="en-US">
                <a:solidFill>
                  <a:srgbClr val="333399"/>
                </a:solidFill>
              </a:rPr>
              <a:t>* : (s, w, </a:t>
            </a:r>
            <a:r>
              <a:rPr lang="el-GR">
                <a:solidFill>
                  <a:srgbClr val="333399"/>
                </a:solidFill>
              </a:rPr>
              <a:t>ε</a:t>
            </a:r>
            <a:r>
              <a:rPr lang="en-US">
                <a:solidFill>
                  <a:srgbClr val="333399"/>
                </a:solidFill>
              </a:rPr>
              <a:t>) ├* (f, </a:t>
            </a:r>
            <a:r>
              <a:rPr lang="el-GR">
                <a:solidFill>
                  <a:srgbClr val="333399"/>
                </a:solidFill>
              </a:rPr>
              <a:t>ε</a:t>
            </a:r>
            <a:r>
              <a:rPr lang="en-US">
                <a:solidFill>
                  <a:srgbClr val="333399"/>
                </a:solidFill>
              </a:rPr>
              <a:t>, </a:t>
            </a:r>
            <a:r>
              <a:rPr lang="el-GR">
                <a:solidFill>
                  <a:srgbClr val="333399"/>
                </a:solidFill>
              </a:rPr>
              <a:t>ε</a:t>
            </a:r>
            <a:r>
              <a:rPr lang="en-US">
                <a:solidFill>
                  <a:srgbClr val="333399"/>
                </a:solidFill>
              </a:rPr>
              <a:t>) for some final state f in F}. 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en-US">
              <a:solidFill>
                <a:srgbClr val="333399"/>
              </a:solidFill>
            </a:endParaRP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en-US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531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533400" y="914400"/>
            <a:ext cx="82296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>
                <a:solidFill>
                  <a:srgbClr val="FF0000"/>
                </a:solidFill>
              </a:rPr>
              <a:t>L= { w w</a:t>
            </a:r>
            <a:r>
              <a:rPr lang="en-US" baseline="30000">
                <a:solidFill>
                  <a:srgbClr val="FF0000"/>
                </a:solidFill>
              </a:rPr>
              <a:t>R  </a:t>
            </a:r>
            <a:r>
              <a:rPr lang="en-US">
                <a:solidFill>
                  <a:srgbClr val="FF0000"/>
                </a:solidFill>
              </a:rPr>
              <a:t>: w </a:t>
            </a:r>
            <a:r>
              <a:rPr lang="en-US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  <a:sym typeface="Symbol" pitchFamily="18" charset="2"/>
              </a:rPr>
              <a:t></a:t>
            </a:r>
            <a:r>
              <a:rPr lang="en-US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{a, b}* }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en-US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graphicFrame>
        <p:nvGraphicFramePr>
          <p:cNvPr id="22649" name="Group 121"/>
          <p:cNvGraphicFramePr>
            <a:graphicFrameLocks noGrp="1"/>
          </p:cNvGraphicFramePr>
          <p:nvPr>
            <p:ph/>
          </p:nvPr>
        </p:nvGraphicFramePr>
        <p:xfrm>
          <a:off x="304800" y="2438400"/>
          <a:ext cx="5562600" cy="3838579"/>
        </p:xfrm>
        <a:graphic>
          <a:graphicData uri="http://schemas.openxmlformats.org/drawingml/2006/table">
            <a:tbl>
              <a:tblPr/>
              <a:tblGrid>
                <a:gridCol w="1219200"/>
                <a:gridCol w="1066800"/>
                <a:gridCol w="990600"/>
                <a:gridCol w="1143000"/>
                <a:gridCol w="1143000"/>
              </a:tblGrid>
              <a:tr h="9448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State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Input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Pop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Next state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Push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4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</a:t>
                      </a:r>
                    </a:p>
                  </a:txBody>
                  <a:tcPr marT="45715" marB="45715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</a:p>
                  </a:txBody>
                  <a:tcPr marT="45715" marB="45715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ε</a:t>
                      </a:r>
                    </a:p>
                  </a:txBody>
                  <a:tcPr marT="45715" marB="45715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</a:t>
                      </a:r>
                    </a:p>
                  </a:txBody>
                  <a:tcPr marT="45715" marB="45715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</a:p>
                  </a:txBody>
                  <a:tcPr marT="45715" marB="45715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4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</a:t>
                      </a:r>
                    </a:p>
                  </a:txBody>
                  <a:tcPr marT="45715" marB="45715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</a:t>
                      </a:r>
                    </a:p>
                  </a:txBody>
                  <a:tcPr marT="45715" marB="45715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ε</a:t>
                      </a:r>
                    </a:p>
                  </a:txBody>
                  <a:tcPr marT="45715" marB="45715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</a:t>
                      </a:r>
                    </a:p>
                  </a:txBody>
                  <a:tcPr marT="45715" marB="45715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</a:t>
                      </a:r>
                    </a:p>
                  </a:txBody>
                  <a:tcPr marT="45715" marB="45715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3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</a:t>
                      </a:r>
                    </a:p>
                  </a:txBody>
                  <a:tcPr marT="45715" marB="45715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ε</a:t>
                      </a:r>
                    </a:p>
                  </a:txBody>
                  <a:tcPr marT="45715" marB="45715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ε</a:t>
                      </a:r>
                    </a:p>
                  </a:txBody>
                  <a:tcPr marT="45715" marB="45715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marT="45715" marB="45715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ε</a:t>
                      </a:r>
                    </a:p>
                  </a:txBody>
                  <a:tcPr marT="45715" marB="45715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57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marT="45715" marB="45715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</a:p>
                  </a:txBody>
                  <a:tcPr marT="45715" marB="45715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</a:p>
                  </a:txBody>
                  <a:tcPr marT="45715" marB="45715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marT="45715" marB="45715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ε</a:t>
                      </a:r>
                    </a:p>
                  </a:txBody>
                  <a:tcPr marT="45715" marB="45715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57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marT="45715" marB="45715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</a:t>
                      </a:r>
                    </a:p>
                  </a:txBody>
                  <a:tcPr marT="45715" marB="45715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</a:t>
                      </a:r>
                    </a:p>
                  </a:txBody>
                  <a:tcPr marT="45715" marB="45715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marT="45715" marB="45715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ε</a:t>
                      </a:r>
                    </a:p>
                  </a:txBody>
                  <a:tcPr marT="45715" marB="45715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6431" name="Text Box 47"/>
          <p:cNvSpPr txBox="1">
            <a:spLocks noChangeArrowheads="1"/>
          </p:cNvSpPr>
          <p:nvPr/>
        </p:nvSpPr>
        <p:spPr bwMode="auto">
          <a:xfrm>
            <a:off x="304800" y="1600200"/>
            <a:ext cx="7848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</a:rPr>
              <a:t>Start state: s,    Final State: {t}</a:t>
            </a:r>
          </a:p>
        </p:txBody>
      </p:sp>
      <p:sp>
        <p:nvSpPr>
          <p:cNvPr id="16432" name="Text Box 50"/>
          <p:cNvSpPr txBox="1">
            <a:spLocks noChangeArrowheads="1"/>
          </p:cNvSpPr>
          <p:nvPr/>
        </p:nvSpPr>
        <p:spPr bwMode="auto">
          <a:xfrm>
            <a:off x="457200" y="304800"/>
            <a:ext cx="8229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>
                <a:solidFill>
                  <a:srgbClr val="333399"/>
                </a:solidFill>
              </a:rPr>
              <a:t>PDA’s are non-deterministic:</a:t>
            </a:r>
          </a:p>
        </p:txBody>
      </p:sp>
      <p:sp>
        <p:nvSpPr>
          <p:cNvPr id="16433" name="Text Box 51"/>
          <p:cNvSpPr txBox="1">
            <a:spLocks noChangeArrowheads="1"/>
          </p:cNvSpPr>
          <p:nvPr/>
        </p:nvSpPr>
        <p:spPr bwMode="auto">
          <a:xfrm>
            <a:off x="5943600" y="3200400"/>
            <a:ext cx="2971800" cy="301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>
                <a:solidFill>
                  <a:srgbClr val="008000"/>
                </a:solidFill>
              </a:rPr>
              <a:t>Guessing wrong time to switch from s to t gives  non-accepting computations.</a:t>
            </a:r>
          </a:p>
        </p:txBody>
      </p:sp>
    </p:spTree>
    <p:extLst>
      <p:ext uri="{BB962C8B-B14F-4D97-AF65-F5344CB8AC3E}">
        <p14:creationId xmlns:p14="http://schemas.microsoft.com/office/powerpoint/2010/main" val="3486822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179512" y="332656"/>
            <a:ext cx="8784976" cy="6009531"/>
          </a:xfrm>
        </p:spPr>
        <p:txBody>
          <a:bodyPr/>
          <a:lstStyle/>
          <a:p>
            <a:pPr marL="0" indent="0">
              <a:buNone/>
            </a:pPr>
            <a:r>
              <a:rPr lang="en-CA" dirty="0" smtClean="0">
                <a:solidFill>
                  <a:srgbClr val="FF0000"/>
                </a:solidFill>
                <a:latin typeface="Comic Sans MS" pitchFamily="66" charset="0"/>
              </a:rPr>
              <a:t>Some non-accepting computations on  </a:t>
            </a:r>
            <a:r>
              <a:rPr lang="en-CA" dirty="0" err="1" smtClean="0">
                <a:solidFill>
                  <a:srgbClr val="FF0000"/>
                </a:solidFill>
                <a:latin typeface="Comic Sans MS" pitchFamily="66" charset="0"/>
              </a:rPr>
              <a:t>aaaa</a:t>
            </a:r>
            <a:r>
              <a:rPr lang="en-CA" dirty="0" smtClean="0">
                <a:solidFill>
                  <a:srgbClr val="FF0000"/>
                </a:solidFill>
                <a:latin typeface="Comic Sans MS" pitchFamily="66" charset="0"/>
              </a:rPr>
              <a:t>:</a:t>
            </a:r>
          </a:p>
          <a:p>
            <a:pPr marL="0" indent="0">
              <a:buNone/>
            </a:pPr>
            <a:r>
              <a:rPr lang="en-CA" dirty="0" smtClean="0">
                <a:solidFill>
                  <a:schemeClr val="accent2"/>
                </a:solidFill>
                <a:latin typeface="Comic Sans MS" pitchFamily="66" charset="0"/>
              </a:rPr>
              <a:t>1. Transfer to state t too early:</a:t>
            </a:r>
          </a:p>
          <a:p>
            <a:pPr marL="0" indent="0">
              <a:buNone/>
            </a:pPr>
            <a:r>
              <a:rPr lang="en-CA" dirty="0" smtClean="0">
                <a:latin typeface="Comic Sans MS" pitchFamily="66" charset="0"/>
              </a:rPr>
              <a:t>(s, </a:t>
            </a:r>
            <a:r>
              <a:rPr lang="en-CA" dirty="0" err="1" smtClean="0">
                <a:latin typeface="Comic Sans MS" pitchFamily="66" charset="0"/>
              </a:rPr>
              <a:t>aaaa</a:t>
            </a:r>
            <a:r>
              <a:rPr lang="en-CA" dirty="0" smtClean="0">
                <a:latin typeface="Comic Sans MS" pitchFamily="66" charset="0"/>
              </a:rPr>
              <a:t>, </a:t>
            </a:r>
            <a:r>
              <a:rPr lang="el-GR" dirty="0" smtClean="0">
                <a:latin typeface="Comic Sans MS" pitchFamily="66" charset="0"/>
              </a:rPr>
              <a:t>ε</a:t>
            </a:r>
            <a:r>
              <a:rPr lang="en-CA" dirty="0" smtClean="0">
                <a:latin typeface="Comic Sans MS" pitchFamily="66" charset="0"/>
              </a:rPr>
              <a:t>) </a:t>
            </a:r>
            <a:r>
              <a:rPr lang="en-US" kern="1200" dirty="0" smtClean="0">
                <a:latin typeface="Comic Sans MS" pitchFamily="66" charset="0"/>
                <a:ea typeface="Cambria Math"/>
              </a:rPr>
              <a:t>⊢    (s, </a:t>
            </a:r>
            <a:r>
              <a:rPr lang="en-US" kern="1200" dirty="0" err="1" smtClean="0">
                <a:latin typeface="Comic Sans MS" pitchFamily="66" charset="0"/>
                <a:ea typeface="Cambria Math"/>
              </a:rPr>
              <a:t>aaa</a:t>
            </a:r>
            <a:r>
              <a:rPr lang="en-US" kern="1200" dirty="0" smtClean="0">
                <a:latin typeface="Comic Sans MS" pitchFamily="66" charset="0"/>
                <a:ea typeface="Cambria Math"/>
              </a:rPr>
              <a:t>, A)</a:t>
            </a:r>
            <a:r>
              <a:rPr lang="en-US" kern="1200" dirty="0" smtClean="0">
                <a:solidFill>
                  <a:srgbClr val="000000"/>
                </a:solidFill>
                <a:latin typeface="Comic Sans MS" pitchFamily="66" charset="0"/>
                <a:ea typeface="Cambria Math"/>
              </a:rPr>
              <a:t>⊢   (t,  </a:t>
            </a:r>
            <a:r>
              <a:rPr lang="en-US" kern="1200" dirty="0" err="1" smtClean="0">
                <a:solidFill>
                  <a:srgbClr val="000000"/>
                </a:solidFill>
                <a:latin typeface="Comic Sans MS" pitchFamily="66" charset="0"/>
                <a:ea typeface="Cambria Math"/>
              </a:rPr>
              <a:t>aaa</a:t>
            </a:r>
            <a:r>
              <a:rPr lang="en-US" kern="1200" dirty="0" smtClean="0">
                <a:solidFill>
                  <a:srgbClr val="000000"/>
                </a:solidFill>
                <a:latin typeface="Comic Sans MS" pitchFamily="66" charset="0"/>
                <a:ea typeface="Cambria Math"/>
              </a:rPr>
              <a:t>, A)</a:t>
            </a:r>
          </a:p>
          <a:p>
            <a:pPr marL="0" lvl="0" indent="0">
              <a:buNone/>
            </a:pPr>
            <a:r>
              <a:rPr lang="en-US" kern="1200" dirty="0" smtClean="0">
                <a:solidFill>
                  <a:srgbClr val="000000"/>
                </a:solidFill>
                <a:latin typeface="Comic Sans MS" pitchFamily="66" charset="0"/>
                <a:ea typeface="Cambria Math"/>
              </a:rPr>
              <a:t>    ⊢ (t, </a:t>
            </a:r>
            <a:r>
              <a:rPr lang="en-US" kern="1200" dirty="0" err="1" smtClean="0">
                <a:solidFill>
                  <a:srgbClr val="000000"/>
                </a:solidFill>
                <a:latin typeface="Comic Sans MS" pitchFamily="66" charset="0"/>
                <a:ea typeface="Cambria Math"/>
              </a:rPr>
              <a:t>aa</a:t>
            </a:r>
            <a:r>
              <a:rPr lang="en-US" kern="1200" dirty="0" smtClean="0">
                <a:solidFill>
                  <a:srgbClr val="000000"/>
                </a:solidFill>
                <a:latin typeface="Comic Sans MS" pitchFamily="66" charset="0"/>
                <a:ea typeface="Cambria Math"/>
              </a:rPr>
              <a:t>, </a:t>
            </a:r>
            <a:r>
              <a:rPr lang="el-GR" dirty="0" smtClean="0">
                <a:solidFill>
                  <a:srgbClr val="000000"/>
                </a:solidFill>
                <a:latin typeface="Comic Sans MS" pitchFamily="66" charset="0"/>
              </a:rPr>
              <a:t> ε</a:t>
            </a:r>
            <a:r>
              <a:rPr lang="en-CA" dirty="0" smtClean="0">
                <a:solidFill>
                  <a:srgbClr val="000000"/>
                </a:solidFill>
                <a:latin typeface="Comic Sans MS" pitchFamily="66" charset="0"/>
              </a:rPr>
              <a:t>) </a:t>
            </a:r>
            <a:r>
              <a:rPr lang="en-US" kern="1200" dirty="0" smtClean="0">
                <a:solidFill>
                  <a:srgbClr val="000000"/>
                </a:solidFill>
                <a:latin typeface="Comic Sans MS" pitchFamily="66" charset="0"/>
                <a:ea typeface="Cambria Math"/>
              </a:rPr>
              <a:t>     </a:t>
            </a:r>
          </a:p>
          <a:p>
            <a:pPr marL="0" lvl="0" indent="0">
              <a:buNone/>
            </a:pPr>
            <a:r>
              <a:rPr lang="en-US" kern="1200" dirty="0" smtClean="0">
                <a:solidFill>
                  <a:srgbClr val="FF0000"/>
                </a:solidFill>
                <a:latin typeface="Comic Sans MS" pitchFamily="66" charset="0"/>
                <a:ea typeface="Cambria Math"/>
              </a:rPr>
              <a:t>Cannot finish reading input because stack is empty.</a:t>
            </a:r>
          </a:p>
          <a:p>
            <a:pPr marL="0" lvl="0" indent="0">
              <a:buNone/>
            </a:pPr>
            <a:r>
              <a:rPr lang="en-US" kern="1200" dirty="0" smtClean="0">
                <a:solidFill>
                  <a:schemeClr val="accent2"/>
                </a:solidFill>
                <a:latin typeface="Comic Sans MS" pitchFamily="66" charset="0"/>
                <a:ea typeface="Cambria Math"/>
              </a:rPr>
              <a:t>2. Transfer to state t too late:</a:t>
            </a:r>
          </a:p>
          <a:p>
            <a:pPr marL="0" lvl="0" indent="0">
              <a:buNone/>
            </a:pPr>
            <a:r>
              <a:rPr lang="en-CA" dirty="0">
                <a:solidFill>
                  <a:srgbClr val="000000"/>
                </a:solidFill>
                <a:latin typeface="Comic Sans MS" pitchFamily="66" charset="0"/>
              </a:rPr>
              <a:t>(s, </a:t>
            </a:r>
            <a:r>
              <a:rPr lang="en-CA" dirty="0" err="1">
                <a:solidFill>
                  <a:srgbClr val="000000"/>
                </a:solidFill>
                <a:latin typeface="Comic Sans MS" pitchFamily="66" charset="0"/>
              </a:rPr>
              <a:t>aaaa</a:t>
            </a:r>
            <a:r>
              <a:rPr lang="en-CA" dirty="0">
                <a:solidFill>
                  <a:srgbClr val="000000"/>
                </a:solidFill>
                <a:latin typeface="Comic Sans MS" pitchFamily="66" charset="0"/>
              </a:rPr>
              <a:t>, </a:t>
            </a:r>
            <a:r>
              <a:rPr lang="el-GR" dirty="0">
                <a:solidFill>
                  <a:srgbClr val="000000"/>
                </a:solidFill>
                <a:latin typeface="Comic Sans MS" pitchFamily="66" charset="0"/>
              </a:rPr>
              <a:t>ε</a:t>
            </a:r>
            <a:r>
              <a:rPr lang="en-CA" dirty="0">
                <a:solidFill>
                  <a:srgbClr val="000000"/>
                </a:solidFill>
                <a:latin typeface="Comic Sans MS" pitchFamily="66" charset="0"/>
              </a:rPr>
              <a:t>) </a:t>
            </a:r>
            <a:r>
              <a:rPr lang="en-US" kern="1200" dirty="0">
                <a:solidFill>
                  <a:srgbClr val="000000"/>
                </a:solidFill>
                <a:latin typeface="Comic Sans MS" pitchFamily="66" charset="0"/>
                <a:ea typeface="Cambria Math"/>
              </a:rPr>
              <a:t>⊢ (s, </a:t>
            </a:r>
            <a:r>
              <a:rPr lang="en-US" kern="1200" dirty="0" err="1">
                <a:solidFill>
                  <a:srgbClr val="000000"/>
                </a:solidFill>
                <a:latin typeface="Comic Sans MS" pitchFamily="66" charset="0"/>
                <a:ea typeface="Cambria Math"/>
              </a:rPr>
              <a:t>aaa</a:t>
            </a:r>
            <a:r>
              <a:rPr lang="en-US" kern="1200" dirty="0">
                <a:solidFill>
                  <a:srgbClr val="000000"/>
                </a:solidFill>
                <a:latin typeface="Comic Sans MS" pitchFamily="66" charset="0"/>
                <a:ea typeface="Cambria Math"/>
              </a:rPr>
              <a:t>, A)⊢</a:t>
            </a:r>
            <a:r>
              <a:rPr lang="en-US" kern="1200" dirty="0" smtClean="0">
                <a:solidFill>
                  <a:srgbClr val="000000"/>
                </a:solidFill>
                <a:latin typeface="Comic Sans MS" pitchFamily="66" charset="0"/>
                <a:ea typeface="Cambria Math"/>
              </a:rPr>
              <a:t>(s,  </a:t>
            </a:r>
            <a:r>
              <a:rPr lang="en-US" kern="1200" dirty="0" err="1" smtClean="0">
                <a:solidFill>
                  <a:srgbClr val="000000"/>
                </a:solidFill>
                <a:latin typeface="Comic Sans MS" pitchFamily="66" charset="0"/>
                <a:ea typeface="Cambria Math"/>
              </a:rPr>
              <a:t>aa</a:t>
            </a:r>
            <a:r>
              <a:rPr lang="en-US" kern="1200" dirty="0" smtClean="0">
                <a:solidFill>
                  <a:srgbClr val="000000"/>
                </a:solidFill>
                <a:latin typeface="Comic Sans MS" pitchFamily="66" charset="0"/>
                <a:ea typeface="Cambria Math"/>
              </a:rPr>
              <a:t>, AA)</a:t>
            </a:r>
            <a:endParaRPr lang="en-US" kern="1200" dirty="0">
              <a:solidFill>
                <a:srgbClr val="000000"/>
              </a:solidFill>
              <a:latin typeface="Comic Sans MS" pitchFamily="66" charset="0"/>
              <a:ea typeface="Cambria Math"/>
            </a:endParaRPr>
          </a:p>
          <a:p>
            <a:pPr marL="0" lvl="0" indent="0">
              <a:buNone/>
            </a:pPr>
            <a:r>
              <a:rPr lang="en-US" kern="1200" dirty="0" smtClean="0">
                <a:solidFill>
                  <a:srgbClr val="000000"/>
                </a:solidFill>
                <a:latin typeface="Comic Sans MS" pitchFamily="66" charset="0"/>
                <a:ea typeface="Cambria Math"/>
              </a:rPr>
              <a:t>   ⊢</a:t>
            </a:r>
            <a:r>
              <a:rPr lang="en-US" kern="1200" dirty="0">
                <a:solidFill>
                  <a:srgbClr val="000000"/>
                </a:solidFill>
                <a:latin typeface="Comic Sans MS" pitchFamily="66" charset="0"/>
                <a:ea typeface="Cambria Math"/>
              </a:rPr>
              <a:t>(s,  </a:t>
            </a:r>
            <a:r>
              <a:rPr lang="en-US" kern="1200" dirty="0" smtClean="0">
                <a:solidFill>
                  <a:srgbClr val="000000"/>
                </a:solidFill>
                <a:latin typeface="Comic Sans MS" pitchFamily="66" charset="0"/>
                <a:ea typeface="Cambria Math"/>
              </a:rPr>
              <a:t>a</a:t>
            </a:r>
            <a:r>
              <a:rPr lang="en-US" kern="1200" dirty="0">
                <a:solidFill>
                  <a:srgbClr val="000000"/>
                </a:solidFill>
                <a:latin typeface="Comic Sans MS" pitchFamily="66" charset="0"/>
                <a:ea typeface="Cambria Math"/>
              </a:rPr>
              <a:t>, </a:t>
            </a:r>
            <a:r>
              <a:rPr lang="en-US" kern="1200" dirty="0" smtClean="0">
                <a:solidFill>
                  <a:srgbClr val="000000"/>
                </a:solidFill>
                <a:latin typeface="Comic Sans MS" pitchFamily="66" charset="0"/>
                <a:ea typeface="Cambria Math"/>
              </a:rPr>
              <a:t>AAA) </a:t>
            </a:r>
            <a:r>
              <a:rPr lang="en-US" kern="1200" dirty="0">
                <a:solidFill>
                  <a:srgbClr val="000000"/>
                </a:solidFill>
                <a:latin typeface="Comic Sans MS" pitchFamily="66" charset="0"/>
                <a:ea typeface="Cambria Math"/>
              </a:rPr>
              <a:t>⊢</a:t>
            </a:r>
            <a:r>
              <a:rPr lang="en-US" kern="1200" dirty="0" smtClean="0">
                <a:solidFill>
                  <a:srgbClr val="000000"/>
                </a:solidFill>
                <a:latin typeface="Comic Sans MS" pitchFamily="66" charset="0"/>
                <a:ea typeface="Cambria Math"/>
              </a:rPr>
              <a:t>(t,  </a:t>
            </a:r>
            <a:r>
              <a:rPr lang="en-US" kern="1200" dirty="0">
                <a:solidFill>
                  <a:srgbClr val="000000"/>
                </a:solidFill>
                <a:latin typeface="Comic Sans MS" pitchFamily="66" charset="0"/>
                <a:ea typeface="Cambria Math"/>
              </a:rPr>
              <a:t>a, AAA</a:t>
            </a:r>
            <a:r>
              <a:rPr lang="en-US" kern="1200" dirty="0" smtClean="0">
                <a:solidFill>
                  <a:srgbClr val="000000"/>
                </a:solidFill>
                <a:latin typeface="Comic Sans MS" pitchFamily="66" charset="0"/>
                <a:ea typeface="Cambria Math"/>
              </a:rPr>
              <a:t>)</a:t>
            </a:r>
            <a:r>
              <a:rPr lang="en-US" kern="1200" dirty="0">
                <a:solidFill>
                  <a:srgbClr val="000000"/>
                </a:solidFill>
                <a:latin typeface="Comic Sans MS" pitchFamily="66" charset="0"/>
                <a:ea typeface="Cambria Math"/>
              </a:rPr>
              <a:t> </a:t>
            </a:r>
            <a:r>
              <a:rPr lang="en-US" kern="1200" dirty="0" smtClean="0">
                <a:solidFill>
                  <a:srgbClr val="000000"/>
                </a:solidFill>
                <a:latin typeface="Comic Sans MS" pitchFamily="66" charset="0"/>
                <a:ea typeface="Cambria Math"/>
              </a:rPr>
              <a:t>⊢ (t, </a:t>
            </a:r>
            <a:r>
              <a:rPr lang="el-GR" dirty="0">
                <a:solidFill>
                  <a:srgbClr val="000000"/>
                </a:solidFill>
                <a:latin typeface="Comic Sans MS" pitchFamily="66" charset="0"/>
              </a:rPr>
              <a:t>ε</a:t>
            </a:r>
            <a:r>
              <a:rPr lang="en-US" kern="1200" dirty="0" smtClean="0">
                <a:solidFill>
                  <a:srgbClr val="000000"/>
                </a:solidFill>
                <a:latin typeface="Comic Sans MS" pitchFamily="66" charset="0"/>
                <a:ea typeface="Cambria Math"/>
              </a:rPr>
              <a:t> , AA)    </a:t>
            </a:r>
          </a:p>
          <a:p>
            <a:pPr marL="0" lvl="0" indent="0">
              <a:buNone/>
            </a:pPr>
            <a:r>
              <a:rPr lang="en-US" kern="1200" dirty="0" smtClean="0">
                <a:solidFill>
                  <a:srgbClr val="FF0000"/>
                </a:solidFill>
                <a:latin typeface="Comic Sans MS" pitchFamily="66" charset="0"/>
                <a:ea typeface="Cambria Math"/>
              </a:rPr>
              <a:t>Cannot empty stack.</a:t>
            </a:r>
            <a:endParaRPr lang="en-US" kern="1200" dirty="0">
              <a:solidFill>
                <a:srgbClr val="FF0000"/>
              </a:solidFill>
              <a:latin typeface="Comic Sans MS" pitchFamily="66" charset="0"/>
              <a:ea typeface="Cambria Math"/>
            </a:endParaRPr>
          </a:p>
          <a:p>
            <a:pPr marL="0" lvl="0" indent="0">
              <a:buNone/>
            </a:pPr>
            <a:endParaRPr lang="en-US" kern="1200" dirty="0">
              <a:solidFill>
                <a:srgbClr val="000000"/>
              </a:solidFill>
              <a:latin typeface="Cambria Math"/>
              <a:ea typeface="Cambria Math"/>
            </a:endParaRPr>
          </a:p>
          <a:p>
            <a:pPr marL="0" lvl="0" indent="0">
              <a:buNone/>
            </a:pPr>
            <a:endParaRPr lang="en-CA" dirty="0">
              <a:solidFill>
                <a:srgbClr val="000000"/>
              </a:solidFill>
            </a:endParaRPr>
          </a:p>
          <a:p>
            <a:pPr marL="0" lvl="0" indent="0">
              <a:buNone/>
            </a:pPr>
            <a:endParaRPr lang="en-CA" dirty="0">
              <a:solidFill>
                <a:srgbClr val="000000"/>
              </a:solidFill>
            </a:endParaRPr>
          </a:p>
          <a:p>
            <a:pPr marL="0" lvl="0" indent="0">
              <a:buNone/>
            </a:pPr>
            <a:endParaRPr lang="en-CA" dirty="0">
              <a:solidFill>
                <a:srgbClr val="000000"/>
              </a:solidFill>
            </a:endParaRPr>
          </a:p>
          <a:p>
            <a:pPr marL="0" lvl="0" indent="0">
              <a:buNone/>
            </a:pPr>
            <a:endParaRPr lang="en-CA" dirty="0">
              <a:solidFill>
                <a:srgbClr val="000000"/>
              </a:solidFill>
            </a:endParaRPr>
          </a:p>
          <a:p>
            <a:pPr marL="0" lvl="0" indent="0">
              <a:buNone/>
            </a:pPr>
            <a:endParaRPr lang="en-CA" sz="4000" dirty="0">
              <a:solidFill>
                <a:srgbClr val="000000"/>
              </a:solidFill>
            </a:endParaRPr>
          </a:p>
          <a:p>
            <a:pPr marL="0" lvl="0" indent="0">
              <a:buNone/>
            </a:pPr>
            <a:endParaRPr lang="en-CA" sz="4000" dirty="0">
              <a:solidFill>
                <a:srgbClr val="000000"/>
              </a:solidFill>
            </a:endParaRPr>
          </a:p>
          <a:p>
            <a:pPr marL="0" lvl="0" indent="0">
              <a:buNone/>
            </a:pPr>
            <a:endParaRPr lang="en-CA" sz="40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CA" sz="4000" dirty="0"/>
          </a:p>
        </p:txBody>
      </p:sp>
    </p:spTree>
    <p:extLst>
      <p:ext uri="{BB962C8B-B14F-4D97-AF65-F5344CB8AC3E}">
        <p14:creationId xmlns:p14="http://schemas.microsoft.com/office/powerpoint/2010/main" val="28480349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179512" y="332656"/>
            <a:ext cx="8784976" cy="6009531"/>
          </a:xfrm>
        </p:spPr>
        <p:txBody>
          <a:bodyPr/>
          <a:lstStyle/>
          <a:p>
            <a:pPr marL="0" indent="0">
              <a:buNone/>
            </a:pPr>
            <a:r>
              <a:rPr lang="en-CA" dirty="0">
                <a:solidFill>
                  <a:srgbClr val="FF0000"/>
                </a:solidFill>
                <a:latin typeface="Comic Sans MS" pitchFamily="66" charset="0"/>
              </a:rPr>
              <a:t>A</a:t>
            </a:r>
            <a:r>
              <a:rPr lang="en-CA" dirty="0" smtClean="0">
                <a:solidFill>
                  <a:srgbClr val="FF0000"/>
                </a:solidFill>
                <a:latin typeface="Comic Sans MS" pitchFamily="66" charset="0"/>
              </a:rPr>
              <a:t>ccepting computation on  </a:t>
            </a:r>
            <a:r>
              <a:rPr lang="en-CA" dirty="0" err="1" smtClean="0">
                <a:solidFill>
                  <a:srgbClr val="FF0000"/>
                </a:solidFill>
                <a:latin typeface="Comic Sans MS" pitchFamily="66" charset="0"/>
              </a:rPr>
              <a:t>aaaa</a:t>
            </a:r>
            <a:r>
              <a:rPr lang="en-CA" dirty="0" smtClean="0">
                <a:solidFill>
                  <a:srgbClr val="FF0000"/>
                </a:solidFill>
                <a:latin typeface="Comic Sans MS" pitchFamily="66" charset="0"/>
              </a:rPr>
              <a:t>:</a:t>
            </a:r>
          </a:p>
          <a:p>
            <a:pPr marL="0" indent="0">
              <a:buNone/>
            </a:pPr>
            <a:endParaRPr lang="en-CA" dirty="0" smtClean="0">
              <a:latin typeface="Comic Sans MS" pitchFamily="66" charset="0"/>
            </a:endParaRPr>
          </a:p>
          <a:p>
            <a:pPr marL="0" indent="0">
              <a:buNone/>
            </a:pPr>
            <a:r>
              <a:rPr lang="en-CA" dirty="0" smtClean="0">
                <a:latin typeface="Comic Sans MS" pitchFamily="66" charset="0"/>
              </a:rPr>
              <a:t>(s, </a:t>
            </a:r>
            <a:r>
              <a:rPr lang="en-CA" dirty="0" err="1" smtClean="0">
                <a:latin typeface="Comic Sans MS" pitchFamily="66" charset="0"/>
              </a:rPr>
              <a:t>aaaa</a:t>
            </a:r>
            <a:r>
              <a:rPr lang="en-CA" dirty="0" smtClean="0">
                <a:latin typeface="Comic Sans MS" pitchFamily="66" charset="0"/>
              </a:rPr>
              <a:t>, </a:t>
            </a:r>
            <a:r>
              <a:rPr lang="el-GR" dirty="0" smtClean="0">
                <a:latin typeface="Comic Sans MS" pitchFamily="66" charset="0"/>
              </a:rPr>
              <a:t>ε</a:t>
            </a:r>
            <a:r>
              <a:rPr lang="en-CA" dirty="0" smtClean="0">
                <a:latin typeface="Comic Sans MS" pitchFamily="66" charset="0"/>
              </a:rPr>
              <a:t>) </a:t>
            </a:r>
            <a:r>
              <a:rPr lang="en-US" kern="1200" dirty="0" smtClean="0">
                <a:latin typeface="Comic Sans MS" pitchFamily="66" charset="0"/>
                <a:ea typeface="Cambria Math"/>
              </a:rPr>
              <a:t>⊢    (s, </a:t>
            </a:r>
            <a:r>
              <a:rPr lang="en-US" kern="1200" dirty="0" err="1" smtClean="0">
                <a:latin typeface="Comic Sans MS" pitchFamily="66" charset="0"/>
                <a:ea typeface="Cambria Math"/>
              </a:rPr>
              <a:t>aaa</a:t>
            </a:r>
            <a:r>
              <a:rPr lang="en-US" kern="1200" dirty="0" smtClean="0">
                <a:latin typeface="Comic Sans MS" pitchFamily="66" charset="0"/>
                <a:ea typeface="Cambria Math"/>
              </a:rPr>
              <a:t>, A)</a:t>
            </a:r>
            <a:r>
              <a:rPr lang="en-US" kern="1200" dirty="0" smtClean="0">
                <a:solidFill>
                  <a:srgbClr val="000000"/>
                </a:solidFill>
                <a:latin typeface="Comic Sans MS" pitchFamily="66" charset="0"/>
                <a:ea typeface="Cambria Math"/>
              </a:rPr>
              <a:t>⊢   (s,  </a:t>
            </a:r>
            <a:r>
              <a:rPr lang="en-US" kern="1200" dirty="0" err="1" smtClean="0">
                <a:solidFill>
                  <a:srgbClr val="000000"/>
                </a:solidFill>
                <a:latin typeface="Comic Sans MS" pitchFamily="66" charset="0"/>
                <a:ea typeface="Cambria Math"/>
              </a:rPr>
              <a:t>aa</a:t>
            </a:r>
            <a:r>
              <a:rPr lang="en-US" kern="1200" dirty="0" smtClean="0">
                <a:solidFill>
                  <a:srgbClr val="000000"/>
                </a:solidFill>
                <a:latin typeface="Comic Sans MS" pitchFamily="66" charset="0"/>
                <a:ea typeface="Cambria Math"/>
              </a:rPr>
              <a:t>, AA)</a:t>
            </a:r>
          </a:p>
          <a:p>
            <a:pPr marL="0" lvl="0" indent="0">
              <a:buNone/>
            </a:pPr>
            <a:r>
              <a:rPr lang="en-US" kern="1200" dirty="0" smtClean="0">
                <a:solidFill>
                  <a:srgbClr val="000000"/>
                </a:solidFill>
                <a:latin typeface="Comic Sans MS" pitchFamily="66" charset="0"/>
                <a:ea typeface="Cambria Math"/>
              </a:rPr>
              <a:t>    </a:t>
            </a:r>
          </a:p>
          <a:p>
            <a:pPr marL="0" lvl="0" indent="0">
              <a:buNone/>
            </a:pPr>
            <a:r>
              <a:rPr lang="en-US" kern="1200" dirty="0">
                <a:solidFill>
                  <a:srgbClr val="000000"/>
                </a:solidFill>
                <a:latin typeface="Comic Sans MS" pitchFamily="66" charset="0"/>
                <a:ea typeface="Cambria Math"/>
              </a:rPr>
              <a:t> </a:t>
            </a:r>
            <a:r>
              <a:rPr lang="en-US" kern="1200" dirty="0" smtClean="0">
                <a:solidFill>
                  <a:srgbClr val="000000"/>
                </a:solidFill>
                <a:latin typeface="Comic Sans MS" pitchFamily="66" charset="0"/>
                <a:ea typeface="Cambria Math"/>
              </a:rPr>
              <a:t>    ⊢ (t, </a:t>
            </a:r>
            <a:r>
              <a:rPr lang="en-US" kern="1200" dirty="0" err="1" smtClean="0">
                <a:solidFill>
                  <a:srgbClr val="000000"/>
                </a:solidFill>
                <a:latin typeface="Comic Sans MS" pitchFamily="66" charset="0"/>
                <a:ea typeface="Cambria Math"/>
              </a:rPr>
              <a:t>aa</a:t>
            </a:r>
            <a:r>
              <a:rPr lang="en-US" kern="1200" dirty="0" smtClean="0">
                <a:solidFill>
                  <a:srgbClr val="000000"/>
                </a:solidFill>
                <a:latin typeface="Comic Sans MS" pitchFamily="66" charset="0"/>
                <a:ea typeface="Cambria Math"/>
              </a:rPr>
              <a:t>, </a:t>
            </a:r>
            <a:r>
              <a:rPr lang="el-GR" dirty="0" smtClean="0">
                <a:solidFill>
                  <a:srgbClr val="000000"/>
                </a:solidFill>
                <a:latin typeface="Comic Sans MS" pitchFamily="66" charset="0"/>
              </a:rPr>
              <a:t> </a:t>
            </a:r>
            <a:r>
              <a:rPr lang="en-CA" dirty="0" smtClean="0">
                <a:solidFill>
                  <a:srgbClr val="000000"/>
                </a:solidFill>
                <a:latin typeface="Comic Sans MS" pitchFamily="66" charset="0"/>
              </a:rPr>
              <a:t>AA)</a:t>
            </a:r>
            <a:r>
              <a:rPr lang="en-US" kern="1200" dirty="0">
                <a:solidFill>
                  <a:srgbClr val="000000"/>
                </a:solidFill>
                <a:latin typeface="Comic Sans MS" pitchFamily="66" charset="0"/>
                <a:ea typeface="Cambria Math"/>
              </a:rPr>
              <a:t> ⊢ (t, </a:t>
            </a:r>
            <a:r>
              <a:rPr lang="en-US" kern="1200" dirty="0" smtClean="0">
                <a:solidFill>
                  <a:srgbClr val="000000"/>
                </a:solidFill>
                <a:latin typeface="Comic Sans MS" pitchFamily="66" charset="0"/>
                <a:ea typeface="Cambria Math"/>
              </a:rPr>
              <a:t>a</a:t>
            </a:r>
            <a:r>
              <a:rPr lang="en-US" kern="1200" dirty="0">
                <a:solidFill>
                  <a:srgbClr val="000000"/>
                </a:solidFill>
                <a:latin typeface="Comic Sans MS" pitchFamily="66" charset="0"/>
                <a:ea typeface="Cambria Math"/>
              </a:rPr>
              <a:t>, </a:t>
            </a:r>
            <a:r>
              <a:rPr lang="el-GR" dirty="0">
                <a:solidFill>
                  <a:srgbClr val="000000"/>
                </a:solidFill>
                <a:latin typeface="Comic Sans MS" pitchFamily="66" charset="0"/>
              </a:rPr>
              <a:t> </a:t>
            </a:r>
            <a:r>
              <a:rPr lang="en-CA" dirty="0" smtClean="0">
                <a:solidFill>
                  <a:srgbClr val="000000"/>
                </a:solidFill>
                <a:latin typeface="Comic Sans MS" pitchFamily="66" charset="0"/>
              </a:rPr>
              <a:t>A)</a:t>
            </a:r>
            <a:r>
              <a:rPr lang="en-US" kern="1200" dirty="0">
                <a:solidFill>
                  <a:srgbClr val="000000"/>
                </a:solidFill>
                <a:latin typeface="Comic Sans MS" pitchFamily="66" charset="0"/>
                <a:ea typeface="Cambria Math"/>
              </a:rPr>
              <a:t> ⊢ (t, </a:t>
            </a:r>
            <a:r>
              <a:rPr lang="el-GR" dirty="0">
                <a:solidFill>
                  <a:srgbClr val="000000"/>
                </a:solidFill>
                <a:latin typeface="Comic Sans MS" pitchFamily="66" charset="0"/>
              </a:rPr>
              <a:t>ε</a:t>
            </a:r>
            <a:r>
              <a:rPr lang="en-US" kern="1200" dirty="0" smtClean="0">
                <a:solidFill>
                  <a:srgbClr val="000000"/>
                </a:solidFill>
                <a:latin typeface="Comic Sans MS" pitchFamily="66" charset="0"/>
                <a:ea typeface="Cambria Math"/>
              </a:rPr>
              <a:t>, </a:t>
            </a:r>
            <a:r>
              <a:rPr lang="el-GR" dirty="0" smtClean="0">
                <a:solidFill>
                  <a:srgbClr val="000000"/>
                </a:solidFill>
                <a:latin typeface="Comic Sans MS" pitchFamily="66" charset="0"/>
              </a:rPr>
              <a:t>ε</a:t>
            </a:r>
            <a:r>
              <a:rPr lang="en-CA" dirty="0" smtClean="0">
                <a:solidFill>
                  <a:srgbClr val="000000"/>
                </a:solidFill>
                <a:latin typeface="Comic Sans MS" pitchFamily="66" charset="0"/>
              </a:rPr>
              <a:t>)</a:t>
            </a:r>
            <a:endParaRPr lang="en-CA" dirty="0">
              <a:solidFill>
                <a:srgbClr val="000000"/>
              </a:solidFill>
              <a:latin typeface="Comic Sans MS" pitchFamily="66" charset="0"/>
            </a:endParaRPr>
          </a:p>
          <a:p>
            <a:pPr marL="0" lvl="0" indent="0">
              <a:buNone/>
            </a:pPr>
            <a:endParaRPr lang="en-CA" dirty="0" smtClean="0">
              <a:solidFill>
                <a:srgbClr val="000000"/>
              </a:solidFill>
              <a:latin typeface="Comic Sans MS" pitchFamily="66" charset="0"/>
            </a:endParaRPr>
          </a:p>
          <a:p>
            <a:pPr marL="0" lvl="0" indent="0">
              <a:buNone/>
            </a:pPr>
            <a:r>
              <a:rPr lang="en-CA" dirty="0" smtClean="0">
                <a:solidFill>
                  <a:srgbClr val="000000"/>
                </a:solidFill>
                <a:latin typeface="Comic Sans MS" pitchFamily="66" charset="0"/>
              </a:rPr>
              <a:t>The computation started in the start state with the input string and an empty stack.</a:t>
            </a:r>
          </a:p>
          <a:p>
            <a:pPr marL="0" lvl="0" indent="0">
              <a:buNone/>
            </a:pPr>
            <a:r>
              <a:rPr lang="en-CA" dirty="0" smtClean="0">
                <a:solidFill>
                  <a:srgbClr val="000000"/>
                </a:solidFill>
                <a:latin typeface="Comic Sans MS" pitchFamily="66" charset="0"/>
              </a:rPr>
              <a:t>It terminated in a final state with all the input consumed and an empty stack.</a:t>
            </a:r>
            <a:endParaRPr lang="en-CA" dirty="0">
              <a:solidFill>
                <a:srgbClr val="000000"/>
              </a:solidFill>
              <a:latin typeface="Comic Sans MS" pitchFamily="66" charset="0"/>
            </a:endParaRPr>
          </a:p>
          <a:p>
            <a:pPr marL="0" lvl="0" indent="0">
              <a:buNone/>
            </a:pPr>
            <a:endParaRPr lang="en-CA" dirty="0">
              <a:solidFill>
                <a:srgbClr val="000000"/>
              </a:solidFill>
              <a:latin typeface="Comic Sans MS" pitchFamily="66" charset="0"/>
            </a:endParaRPr>
          </a:p>
          <a:p>
            <a:pPr marL="0" lvl="0" indent="0">
              <a:buNone/>
            </a:pPr>
            <a:endParaRPr lang="en-CA" dirty="0">
              <a:solidFill>
                <a:srgbClr val="000000"/>
              </a:solidFill>
              <a:latin typeface="Comic Sans MS" pitchFamily="66" charset="0"/>
            </a:endParaRPr>
          </a:p>
          <a:p>
            <a:pPr marL="0" lvl="0" indent="0">
              <a:buNone/>
            </a:pPr>
            <a:endParaRPr lang="en-CA" dirty="0">
              <a:solidFill>
                <a:srgbClr val="000000"/>
              </a:solidFill>
              <a:latin typeface="Comic Sans MS" pitchFamily="66" charset="0"/>
            </a:endParaRPr>
          </a:p>
          <a:p>
            <a:pPr marL="0" lvl="0" indent="0">
              <a:buNone/>
            </a:pPr>
            <a:endParaRPr lang="en-CA" dirty="0">
              <a:solidFill>
                <a:srgbClr val="000000"/>
              </a:solidFill>
              <a:latin typeface="Comic Sans MS" pitchFamily="66" charset="0"/>
            </a:endParaRPr>
          </a:p>
          <a:p>
            <a:pPr marL="0" lvl="0" indent="0">
              <a:buNone/>
            </a:pPr>
            <a:endParaRPr lang="en-CA" dirty="0">
              <a:solidFill>
                <a:srgbClr val="000000"/>
              </a:solidFill>
              <a:latin typeface="Comic Sans MS" pitchFamily="66" charset="0"/>
            </a:endParaRPr>
          </a:p>
          <a:p>
            <a:pPr marL="0" lvl="0" indent="0">
              <a:buNone/>
            </a:pPr>
            <a:endParaRPr lang="en-CA" dirty="0">
              <a:solidFill>
                <a:srgbClr val="000000"/>
              </a:solidFill>
              <a:latin typeface="Comic Sans MS" pitchFamily="66" charset="0"/>
            </a:endParaRPr>
          </a:p>
          <a:p>
            <a:pPr marL="0" lvl="0" indent="0">
              <a:buNone/>
            </a:pPr>
            <a:endParaRPr lang="en-CA" dirty="0">
              <a:solidFill>
                <a:srgbClr val="000000"/>
              </a:solidFill>
              <a:latin typeface="Comic Sans MS" pitchFamily="66" charset="0"/>
            </a:endParaRPr>
          </a:p>
          <a:p>
            <a:pPr marL="0" lvl="0" indent="0">
              <a:buNone/>
            </a:pPr>
            <a:endParaRPr lang="en-CA" dirty="0">
              <a:solidFill>
                <a:srgbClr val="000000"/>
              </a:solidFill>
              <a:latin typeface="Comic Sans MS" pitchFamily="66" charset="0"/>
            </a:endParaRPr>
          </a:p>
          <a:p>
            <a:pPr marL="0" indent="0">
              <a:buNone/>
            </a:pPr>
            <a:endParaRPr lang="en-CA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97328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9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0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1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5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6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17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18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19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20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2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5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7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8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1170</Words>
  <Application>Microsoft Office PowerPoint</Application>
  <PresentationFormat>On-screen Show (4:3)</PresentationFormat>
  <Paragraphs>218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23</vt:i4>
      </vt:variant>
      <vt:variant>
        <vt:lpstr>Slide Titles</vt:lpstr>
      </vt:variant>
      <vt:variant>
        <vt:i4>27</vt:i4>
      </vt:variant>
    </vt:vector>
  </HeadingPairs>
  <TitlesOfParts>
    <vt:vector size="50" baseType="lpstr">
      <vt:lpstr>Office Theme</vt:lpstr>
      <vt:lpstr>Default Design</vt:lpstr>
      <vt:lpstr>1_Default Design</vt:lpstr>
      <vt:lpstr>2_Default Design</vt:lpstr>
      <vt:lpstr>3_Default Design</vt:lpstr>
      <vt:lpstr>4_Default Design</vt:lpstr>
      <vt:lpstr>5_Default Design</vt:lpstr>
      <vt:lpstr>7_Default Design</vt:lpstr>
      <vt:lpstr>8_Default Design</vt:lpstr>
      <vt:lpstr>9_Default Design</vt:lpstr>
      <vt:lpstr>10_Default Design</vt:lpstr>
      <vt:lpstr>11_Default Design</vt:lpstr>
      <vt:lpstr>12_Default Design</vt:lpstr>
      <vt:lpstr>13_Default Design</vt:lpstr>
      <vt:lpstr>14_Default Design</vt:lpstr>
      <vt:lpstr>15_Default Design</vt:lpstr>
      <vt:lpstr>16_Default Design</vt:lpstr>
      <vt:lpstr>17_Default Design</vt:lpstr>
      <vt:lpstr>18_Default Design</vt:lpstr>
      <vt:lpstr>19_Default Design</vt:lpstr>
      <vt:lpstr>20_Default Design</vt:lpstr>
      <vt:lpstr>21_Default Design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Wendy</dc:creator>
  <cp:lastModifiedBy>Wendy</cp:lastModifiedBy>
  <cp:revision>7</cp:revision>
  <dcterms:created xsi:type="dcterms:W3CDTF">2012-06-19T01:53:20Z</dcterms:created>
  <dcterms:modified xsi:type="dcterms:W3CDTF">2012-06-19T02:59:54Z</dcterms:modified>
</cp:coreProperties>
</file>